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51"/>
  </p:notesMasterIdLst>
  <p:sldIdLst>
    <p:sldId id="284" r:id="rId6"/>
    <p:sldId id="285" r:id="rId7"/>
    <p:sldId id="286" r:id="rId8"/>
    <p:sldId id="257" r:id="rId9"/>
    <p:sldId id="258" r:id="rId10"/>
    <p:sldId id="259" r:id="rId11"/>
    <p:sldId id="260" r:id="rId12"/>
    <p:sldId id="261" r:id="rId13"/>
    <p:sldId id="287" r:id="rId14"/>
    <p:sldId id="288" r:id="rId15"/>
    <p:sldId id="262" r:id="rId16"/>
    <p:sldId id="263" r:id="rId17"/>
    <p:sldId id="264" r:id="rId18"/>
    <p:sldId id="265" r:id="rId19"/>
    <p:sldId id="266" r:id="rId20"/>
    <p:sldId id="267" r:id="rId21"/>
    <p:sldId id="268" r:id="rId22"/>
    <p:sldId id="269" r:id="rId23"/>
    <p:sldId id="289" r:id="rId24"/>
    <p:sldId id="290" r:id="rId25"/>
    <p:sldId id="291" r:id="rId26"/>
    <p:sldId id="292" r:id="rId27"/>
    <p:sldId id="270" r:id="rId28"/>
    <p:sldId id="273" r:id="rId29"/>
    <p:sldId id="294" r:id="rId30"/>
    <p:sldId id="295" r:id="rId31"/>
    <p:sldId id="272" r:id="rId32"/>
    <p:sldId id="275" r:id="rId33"/>
    <p:sldId id="276" r:id="rId34"/>
    <p:sldId id="277" r:id="rId35"/>
    <p:sldId id="293" r:id="rId36"/>
    <p:sldId id="296" r:id="rId37"/>
    <p:sldId id="297" r:id="rId38"/>
    <p:sldId id="298" r:id="rId39"/>
    <p:sldId id="299" r:id="rId40"/>
    <p:sldId id="300" r:id="rId41"/>
    <p:sldId id="301" r:id="rId42"/>
    <p:sldId id="302" r:id="rId43"/>
    <p:sldId id="303" r:id="rId44"/>
    <p:sldId id="278" r:id="rId45"/>
    <p:sldId id="279" r:id="rId46"/>
    <p:sldId id="280" r:id="rId47"/>
    <p:sldId id="281" r:id="rId48"/>
    <p:sldId id="282" r:id="rId49"/>
    <p:sldId id="28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682E45-258F-47B7-9F97-EE85E6EB6523}">
          <p14:sldIdLst>
            <p14:sldId id="284"/>
            <p14:sldId id="285"/>
            <p14:sldId id="286"/>
            <p14:sldId id="257"/>
            <p14:sldId id="258"/>
            <p14:sldId id="259"/>
            <p14:sldId id="260"/>
            <p14:sldId id="261"/>
            <p14:sldId id="287"/>
            <p14:sldId id="288"/>
            <p14:sldId id="262"/>
            <p14:sldId id="263"/>
            <p14:sldId id="264"/>
            <p14:sldId id="265"/>
            <p14:sldId id="266"/>
            <p14:sldId id="267"/>
            <p14:sldId id="268"/>
            <p14:sldId id="269"/>
            <p14:sldId id="289"/>
            <p14:sldId id="290"/>
            <p14:sldId id="291"/>
            <p14:sldId id="292"/>
            <p14:sldId id="270"/>
            <p14:sldId id="273"/>
            <p14:sldId id="294"/>
            <p14:sldId id="295"/>
            <p14:sldId id="272"/>
            <p14:sldId id="275"/>
            <p14:sldId id="276"/>
            <p14:sldId id="277"/>
            <p14:sldId id="293"/>
            <p14:sldId id="296"/>
            <p14:sldId id="297"/>
            <p14:sldId id="298"/>
            <p14:sldId id="299"/>
            <p14:sldId id="300"/>
            <p14:sldId id="301"/>
            <p14:sldId id="302"/>
            <p14:sldId id="303"/>
            <p14:sldId id="278"/>
            <p14:sldId id="279"/>
            <p14:sldId id="280"/>
            <p14:sldId id="281"/>
            <p14:sldId id="282"/>
            <p14:sldId id="283"/>
          </p14:sldIdLst>
        </p14:section>
        <p14:section name="Untitled Section" id="{0F5EBDDD-2E69-4931-8D37-593A769FA6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D7C3CD-06D0-4562-934F-226C53AB52CF}" v="5" dt="2021-07-06T15:25:41.466"/>
    <p1510:client id="{6CF4B748-1C95-425F-A54A-C1A62EB0A530}" v="2" dt="2021-05-03T17:41:04.474"/>
    <p1510:client id="{9DEF2698-349D-47F4-9948-465CC9C4B096}" v="1" dt="2021-07-06T15:38:25.643"/>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yunjay Lee" userId="S::hyunjay_lee@hcl.com::3a0b438f-b458-4848-9b9e-7632857f2a1b" providerId="AD" clId="Web-{30D7C3CD-06D0-4562-934F-226C53AB52CF}"/>
    <pc:docChg chg="modSld">
      <pc:chgData name="Hyunjay Lee" userId="S::hyunjay_lee@hcl.com::3a0b438f-b458-4848-9b9e-7632857f2a1b" providerId="AD" clId="Web-{30D7C3CD-06D0-4562-934F-226C53AB52CF}" dt="2021-07-06T15:25:41.466" v="4" actId="1076"/>
      <pc:docMkLst>
        <pc:docMk/>
      </pc:docMkLst>
      <pc:sldChg chg="modSp">
        <pc:chgData name="Hyunjay Lee" userId="S::hyunjay_lee@hcl.com::3a0b438f-b458-4848-9b9e-7632857f2a1b" providerId="AD" clId="Web-{30D7C3CD-06D0-4562-934F-226C53AB52CF}" dt="2021-07-06T15:07:37.824" v="1" actId="1076"/>
        <pc:sldMkLst>
          <pc:docMk/>
          <pc:sldMk cId="1775108747" sldId="268"/>
        </pc:sldMkLst>
        <pc:picChg chg="mod">
          <ac:chgData name="Hyunjay Lee" userId="S::hyunjay_lee@hcl.com::3a0b438f-b458-4848-9b9e-7632857f2a1b" providerId="AD" clId="Web-{30D7C3CD-06D0-4562-934F-226C53AB52CF}" dt="2021-07-06T15:07:37.824" v="1" actId="1076"/>
          <ac:picMkLst>
            <pc:docMk/>
            <pc:sldMk cId="1775108747" sldId="268"/>
            <ac:picMk id="5" creationId="{4C7366AB-05F2-42D0-9FA9-B565BDECE263}"/>
          </ac:picMkLst>
        </pc:picChg>
      </pc:sldChg>
      <pc:sldChg chg="modSp">
        <pc:chgData name="Hyunjay Lee" userId="S::hyunjay_lee@hcl.com::3a0b438f-b458-4848-9b9e-7632857f2a1b" providerId="AD" clId="Web-{30D7C3CD-06D0-4562-934F-226C53AB52CF}" dt="2021-07-06T15:25:41.466" v="4" actId="1076"/>
        <pc:sldMkLst>
          <pc:docMk/>
          <pc:sldMk cId="127364618" sldId="270"/>
        </pc:sldMkLst>
        <pc:picChg chg="mod">
          <ac:chgData name="Hyunjay Lee" userId="S::hyunjay_lee@hcl.com::3a0b438f-b458-4848-9b9e-7632857f2a1b" providerId="AD" clId="Web-{30D7C3CD-06D0-4562-934F-226C53AB52CF}" dt="2021-07-06T15:25:41.466" v="4" actId="1076"/>
          <ac:picMkLst>
            <pc:docMk/>
            <pc:sldMk cId="127364618" sldId="270"/>
            <ac:picMk id="5" creationId="{2649A150-2597-48C6-AAF3-988C1A06A90E}"/>
          </ac:picMkLst>
        </pc:picChg>
      </pc:sldChg>
      <pc:sldChg chg="modSp">
        <pc:chgData name="Hyunjay Lee" userId="S::hyunjay_lee@hcl.com::3a0b438f-b458-4848-9b9e-7632857f2a1b" providerId="AD" clId="Web-{30D7C3CD-06D0-4562-934F-226C53AB52CF}" dt="2021-07-06T15:08:12.372" v="2" actId="1076"/>
        <pc:sldMkLst>
          <pc:docMk/>
          <pc:sldMk cId="2141897587" sldId="289"/>
        </pc:sldMkLst>
        <pc:picChg chg="mod">
          <ac:chgData name="Hyunjay Lee" userId="S::hyunjay_lee@hcl.com::3a0b438f-b458-4848-9b9e-7632857f2a1b" providerId="AD" clId="Web-{30D7C3CD-06D0-4562-934F-226C53AB52CF}" dt="2021-07-06T15:08:12.372" v="2" actId="1076"/>
          <ac:picMkLst>
            <pc:docMk/>
            <pc:sldMk cId="2141897587" sldId="289"/>
            <ac:picMk id="5" creationId="{D0A6C95F-ED91-49B1-BAC0-2C458517555D}"/>
          </ac:picMkLst>
        </pc:picChg>
      </pc:sldChg>
      <pc:sldChg chg="modSp">
        <pc:chgData name="Hyunjay Lee" userId="S::hyunjay_lee@hcl.com::3a0b438f-b458-4848-9b9e-7632857f2a1b" providerId="AD" clId="Web-{30D7C3CD-06D0-4562-934F-226C53AB52CF}" dt="2021-07-06T15:25:28.169" v="3" actId="1076"/>
        <pc:sldMkLst>
          <pc:docMk/>
          <pc:sldMk cId="2797224971" sldId="292"/>
        </pc:sldMkLst>
        <pc:picChg chg="mod">
          <ac:chgData name="Hyunjay Lee" userId="S::hyunjay_lee@hcl.com::3a0b438f-b458-4848-9b9e-7632857f2a1b" providerId="AD" clId="Web-{30D7C3CD-06D0-4562-934F-226C53AB52CF}" dt="2021-07-06T15:25:28.169" v="3" actId="1076"/>
          <ac:picMkLst>
            <pc:docMk/>
            <pc:sldMk cId="2797224971" sldId="292"/>
            <ac:picMk id="4" creationId="{DF9BC491-BE77-409B-B976-4B37A29F7AE7}"/>
          </ac:picMkLst>
        </pc:picChg>
      </pc:sldChg>
    </pc:docChg>
  </pc:docChgLst>
  <pc:docChgLst>
    <pc:chgData name="Zachary Moczygemba" userId="S::zachary_moczygemba@hcl.com::05730031-185e-417b-8693-27819c1d4771" providerId="AD" clId="Web-{9DEF2698-349D-47F4-9948-465CC9C4B096}"/>
    <pc:docChg chg="modSld">
      <pc:chgData name="Zachary Moczygemba" userId="S::zachary_moczygemba@hcl.com::05730031-185e-417b-8693-27819c1d4771" providerId="AD" clId="Web-{9DEF2698-349D-47F4-9948-465CC9C4B096}" dt="2021-07-06T15:38:25.643" v="0" actId="1076"/>
      <pc:docMkLst>
        <pc:docMk/>
      </pc:docMkLst>
      <pc:sldChg chg="modSp">
        <pc:chgData name="Zachary Moczygemba" userId="S::zachary_moczygemba@hcl.com::05730031-185e-417b-8693-27819c1d4771" providerId="AD" clId="Web-{9DEF2698-349D-47F4-9948-465CC9C4B096}" dt="2021-07-06T15:38:25.643" v="0" actId="1076"/>
        <pc:sldMkLst>
          <pc:docMk/>
          <pc:sldMk cId="127364618" sldId="270"/>
        </pc:sldMkLst>
        <pc:picChg chg="mod">
          <ac:chgData name="Zachary Moczygemba" userId="S::zachary_moczygemba@hcl.com::05730031-185e-417b-8693-27819c1d4771" providerId="AD" clId="Web-{9DEF2698-349D-47F4-9948-465CC9C4B096}" dt="2021-07-06T15:38:25.643" v="0" actId="1076"/>
          <ac:picMkLst>
            <pc:docMk/>
            <pc:sldMk cId="127364618" sldId="270"/>
            <ac:picMk id="4" creationId="{73B1781D-AFD8-4624-847B-81FF79026A61}"/>
          </ac:picMkLst>
        </pc:picChg>
      </pc:sldChg>
    </pc:docChg>
  </pc:docChgLst>
  <pc:docChgLst>
    <pc:chgData name="Thomas Aronson" userId="S::thomas.aronson@hcl.com::57ad80aa-d415-4194-a058-ebb550ea9756" providerId="AD" clId="Web-{6CF4B748-1C95-425F-A54A-C1A62EB0A530}"/>
    <pc:docChg chg="modSld">
      <pc:chgData name="Thomas Aronson" userId="S::thomas.aronson@hcl.com::57ad80aa-d415-4194-a058-ebb550ea9756" providerId="AD" clId="Web-{6CF4B748-1C95-425F-A54A-C1A62EB0A530}" dt="2021-05-03T17:41:04.474" v="1" actId="1076"/>
      <pc:docMkLst>
        <pc:docMk/>
      </pc:docMkLst>
      <pc:sldChg chg="modSp">
        <pc:chgData name="Thomas Aronson" userId="S::thomas.aronson@hcl.com::57ad80aa-d415-4194-a058-ebb550ea9756" providerId="AD" clId="Web-{6CF4B748-1C95-425F-A54A-C1A62EB0A530}" dt="2021-05-03T17:41:04.474" v="1" actId="1076"/>
        <pc:sldMkLst>
          <pc:docMk/>
          <pc:sldMk cId="2141897587" sldId="289"/>
        </pc:sldMkLst>
        <pc:picChg chg="mod">
          <ac:chgData name="Thomas Aronson" userId="S::thomas.aronson@hcl.com::57ad80aa-d415-4194-a058-ebb550ea9756" providerId="AD" clId="Web-{6CF4B748-1C95-425F-A54A-C1A62EB0A530}" dt="2021-05-03T17:41:04.474" v="1" actId="1076"/>
          <ac:picMkLst>
            <pc:docMk/>
            <pc:sldMk cId="2141897587" sldId="289"/>
            <ac:picMk id="4" creationId="{1BAF8572-E522-493F-84B4-41FBEA219FB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7016D9-80C9-43FF-9B62-FDF7A7AB2148}" type="datetimeFigureOut">
              <a:rPr lang="en-IN" smtClean="0"/>
              <a:t>06-07-2021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DD0AAD-5814-46AC-90A9-002EF14D5DAB}" type="slidenum">
              <a:rPr lang="en-IN" smtClean="0"/>
              <a:t>‹#›</a:t>
            </a:fld>
            <a:endParaRPr lang="en-IN"/>
          </a:p>
        </p:txBody>
      </p:sp>
    </p:spTree>
    <p:extLst>
      <p:ext uri="{BB962C8B-B14F-4D97-AF65-F5344CB8AC3E}">
        <p14:creationId xmlns:p14="http://schemas.microsoft.com/office/powerpoint/2010/main" val="195203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262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prstClr val="white"/>
                </a:solidFill>
                <a:effectLst/>
                <a:uLnTx/>
                <a:uFillTx/>
                <a:latin typeface="Calibri"/>
                <a:ea typeface="+mn-ea"/>
                <a:cs typeface="+mn-cs"/>
              </a:rPr>
              <a:t>$6.8 </a:t>
            </a:r>
            <a:r>
              <a:rPr kumimoji="0" lang="en-US" sz="1568" b="0" i="0" u="none" strike="noStrike" kern="1200" cap="none" spc="0" normalizeH="0" baseline="0" noProof="0">
                <a:ln>
                  <a:noFill/>
                </a:ln>
                <a:solidFill>
                  <a:prstClr val="white"/>
                </a:solidFill>
                <a:effectLst/>
                <a:uLnTx/>
                <a:uFillTx/>
                <a:latin typeface="Calibri"/>
                <a:ea typeface="+mn-ea"/>
                <a:cs typeface="+mn-cs"/>
              </a:rPr>
              <a:t>BILLION | </a:t>
            </a:r>
            <a:r>
              <a:rPr kumimoji="0" lang="en-US" sz="1568" b="1" i="0" u="none" strike="noStrike" kern="1200" cap="none" spc="0" normalizeH="0" baseline="0" noProof="0">
                <a:ln>
                  <a:noFill/>
                </a:ln>
                <a:solidFill>
                  <a:prstClr val="white"/>
                </a:solidFill>
                <a:effectLst/>
                <a:uLnTx/>
                <a:uFillTx/>
                <a:latin typeface="Calibri"/>
                <a:ea typeface="+mn-ea"/>
                <a:cs typeface="+mn-cs"/>
              </a:rPr>
              <a:t>109,000</a:t>
            </a:r>
            <a:r>
              <a:rPr kumimoji="0" lang="en-US" sz="1568" b="0" i="0" u="none" strike="noStrike" kern="1200" cap="none" spc="0" normalizeH="0" baseline="0" noProof="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a:ln>
                  <a:noFill/>
                </a:ln>
                <a:solidFill>
                  <a:prstClr val="white"/>
                </a:solidFill>
                <a:effectLst/>
                <a:uLnTx/>
                <a:uFillTx/>
                <a:latin typeface="Calibri"/>
                <a:ea typeface="+mn-ea"/>
                <a:cs typeface="+mn-cs"/>
              </a:rPr>
              <a:t>31</a:t>
            </a:r>
            <a:r>
              <a:rPr kumimoji="0" lang="en-US" sz="1568" b="0" i="0" u="none" strike="noStrike" kern="1200" cap="none" spc="0" normalizeH="0" baseline="0" noProof="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162115951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541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a:solidFill>
                <a:prstClr val="black"/>
              </a:solidFill>
              <a:latin typeface="Cambria" pitchFamily="18" charset="0"/>
            </a:endParaRPr>
          </a:p>
        </p:txBody>
      </p:sp>
    </p:spTree>
    <p:extLst>
      <p:ext uri="{BB962C8B-B14F-4D97-AF65-F5344CB8AC3E}">
        <p14:creationId xmlns:p14="http://schemas.microsoft.com/office/powerpoint/2010/main" val="4013621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231724964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50421346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665099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179802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18366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62573"/>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73944"/>
          </a:xfrm>
          <a:prstGeom prst="rect">
            <a:avLst/>
          </a:prstGeom>
        </p:spPr>
        <p:txBody>
          <a:bodyPr lIns="82808" tIns="41404" rIns="82808" bIns="41404">
            <a:spAutoFit/>
          </a:bodyPr>
          <a:lstStyle/>
          <a:p>
            <a:pPr algn="r" fontAlgn="auto">
              <a:spcBef>
                <a:spcPts val="0"/>
              </a:spcBef>
              <a:spcAft>
                <a:spcPts val="0"/>
              </a:spcAft>
            </a:pPr>
            <a:r>
              <a:rPr lang="en-US" sz="700">
                <a:solidFill>
                  <a:srgbClr val="000000"/>
                </a:solidFill>
                <a:ea typeface="Arial" charset="0"/>
                <a:cs typeface="Arial" charset="0"/>
              </a:rPr>
              <a:t>Copyright © 2016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B03B053-4AE8-4474-A3DA-5B3503BD159E}"/>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31487714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sldNum="0" hdr="0" ftr="0" dt="0"/>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9D79D0F-A80C-4704-90E0-EC72BD823064}"/>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159236539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Lst>
  <p:transition/>
  <p:hf sldNum="0"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hyperlink" Target="https://www.geeksforgeeks.org/daemon-thread-jav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s://www.geeksforgeeks.org/island-of-isolation-in-java/"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geeksforgeeks.org/object-class-in-java/" TargetMode="External"/><Relationship Id="rId2" Type="http://schemas.openxmlformats.org/officeDocument/2006/relationships/hyperlink" Target="https://www.geeksforgeeks.org/jvm-works-jvm-architectur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a:latin typeface="Century Gothic" panose="020B0502020202020204" pitchFamily="34" charset="0"/>
              <a:cs typeface="HelveticaNeueLT Std Thin"/>
            </a:endParaRPr>
          </a:p>
          <a:p>
            <a:pPr>
              <a:spcAft>
                <a:spcPts val="300"/>
              </a:spcAft>
            </a:pPr>
            <a:endParaRPr lang="en-US" b="1">
              <a:latin typeface="Century Gothic" panose="020B0502020202020204" pitchFamily="34" charset="0"/>
              <a:cs typeface="HelveticaNeueLT Std Thin"/>
            </a:endParaRPr>
          </a:p>
          <a:p>
            <a:pPr>
              <a:spcAft>
                <a:spcPts val="300"/>
              </a:spcAft>
            </a:pPr>
            <a:r>
              <a:rPr lang="en-US" b="1">
                <a:latin typeface="Century Gothic" panose="020B0502020202020204" pitchFamily="34" charset="0"/>
                <a:cs typeface="HelveticaNeueLT Std Thin"/>
              </a:rPr>
              <a:t>Java Capability</a:t>
            </a:r>
          </a:p>
          <a:p>
            <a:pPr>
              <a:spcAft>
                <a:spcPts val="300"/>
              </a:spcAft>
            </a:pPr>
            <a:r>
              <a:rPr lang="en-IN" sz="2400"/>
              <a:t>Exception Handling</a:t>
            </a:r>
            <a:endParaRPr lang="en-US" sz="2400" b="1">
              <a:latin typeface="Century Gothic" panose="020B0502020202020204" pitchFamily="34" charset="0"/>
              <a:cs typeface="HelveticaNeueLT Std Thin"/>
            </a:endParaRPr>
          </a:p>
          <a:p>
            <a:pPr>
              <a:spcAft>
                <a:spcPts val="300"/>
              </a:spcAft>
            </a:pPr>
            <a:endParaRPr lang="en-US" sz="2400" b="1">
              <a:latin typeface="Century Gothic" panose="020B0502020202020204" pitchFamily="34" charset="0"/>
              <a:cs typeface="HelveticaNeueLT Std Thin"/>
            </a:endParaRPr>
          </a:p>
          <a:p>
            <a:pPr>
              <a:spcAft>
                <a:spcPts val="300"/>
              </a:spcAft>
            </a:pPr>
            <a:endParaRPr lang="en-US" sz="2200" b="1">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D8755-3BF7-4030-AAF0-8FADCD81B88B}"/>
              </a:ext>
            </a:extLst>
          </p:cNvPr>
          <p:cNvSpPr>
            <a:spLocks noGrp="1"/>
          </p:cNvSpPr>
          <p:nvPr>
            <p:ph type="title"/>
          </p:nvPr>
        </p:nvSpPr>
        <p:spPr/>
        <p:txBody>
          <a:bodyPr/>
          <a:lstStyle/>
          <a:p>
            <a:r>
              <a:rPr lang="en-IN"/>
              <a:t>Built in exception</a:t>
            </a:r>
          </a:p>
        </p:txBody>
      </p:sp>
      <p:sp>
        <p:nvSpPr>
          <p:cNvPr id="3" name="Rectangle 2">
            <a:extLst>
              <a:ext uri="{FF2B5EF4-FFF2-40B4-BE49-F238E27FC236}">
                <a16:creationId xmlns:a16="http://schemas.microsoft.com/office/drawing/2014/main" id="{F595235F-7308-4729-9029-4EAD7C2AAE80}"/>
              </a:ext>
            </a:extLst>
          </p:cNvPr>
          <p:cNvSpPr/>
          <p:nvPr/>
        </p:nvSpPr>
        <p:spPr>
          <a:xfrm>
            <a:off x="379200" y="1233103"/>
            <a:ext cx="11322470" cy="4801314"/>
          </a:xfrm>
          <a:prstGeom prst="rect">
            <a:avLst/>
          </a:prstGeom>
        </p:spPr>
        <p:txBody>
          <a:bodyPr wrap="square">
            <a:spAutoFit/>
          </a:bodyPr>
          <a:lstStyle/>
          <a:p>
            <a:pPr>
              <a:buFont typeface="+mj-lt"/>
              <a:buAutoNum type="arabicPeriod"/>
            </a:pPr>
            <a:r>
              <a:rPr lang="en-US" b="1" err="1"/>
              <a:t>NoSuchFieldException</a:t>
            </a:r>
            <a:br>
              <a:rPr lang="en-US" b="1"/>
            </a:br>
            <a:r>
              <a:rPr lang="en-US"/>
              <a:t>It is thrown when a class does not contain the field (or variable) specified.</a:t>
            </a:r>
          </a:p>
          <a:p>
            <a:pPr>
              <a:buFont typeface="+mj-lt"/>
              <a:buAutoNum type="arabicPeriod"/>
            </a:pPr>
            <a:endParaRPr lang="en-US"/>
          </a:p>
          <a:p>
            <a:pPr>
              <a:buFont typeface="+mj-lt"/>
              <a:buAutoNum type="arabicPeriod"/>
            </a:pPr>
            <a:r>
              <a:rPr lang="en-US" b="1" err="1"/>
              <a:t>NoSuchMethodException</a:t>
            </a:r>
            <a:br>
              <a:rPr lang="en-US" b="1"/>
            </a:br>
            <a:r>
              <a:rPr lang="en-US"/>
              <a:t>It is thrown when accessing a method which is not found.</a:t>
            </a:r>
          </a:p>
          <a:p>
            <a:pPr>
              <a:buFont typeface="+mj-lt"/>
              <a:buAutoNum type="arabicPeriod"/>
            </a:pPr>
            <a:endParaRPr lang="en-US"/>
          </a:p>
          <a:p>
            <a:pPr>
              <a:buFont typeface="+mj-lt"/>
              <a:buAutoNum type="arabicPeriod"/>
            </a:pPr>
            <a:r>
              <a:rPr lang="en-US" b="1" err="1"/>
              <a:t>NullPointerException</a:t>
            </a:r>
            <a:br>
              <a:rPr lang="en-US" b="1"/>
            </a:br>
            <a:r>
              <a:rPr lang="en-US"/>
              <a:t>This exception is raised when referring to the members of a null object. Null represents nothing.</a:t>
            </a:r>
          </a:p>
          <a:p>
            <a:pPr>
              <a:buFont typeface="+mj-lt"/>
              <a:buAutoNum type="arabicPeriod"/>
            </a:pPr>
            <a:endParaRPr lang="en-US"/>
          </a:p>
          <a:p>
            <a:pPr>
              <a:buFont typeface="+mj-lt"/>
              <a:buAutoNum type="arabicPeriod"/>
            </a:pPr>
            <a:r>
              <a:rPr lang="en-US" b="1" err="1"/>
              <a:t>NumberFormatException</a:t>
            </a:r>
            <a:br>
              <a:rPr lang="en-US" b="1"/>
            </a:br>
            <a:r>
              <a:rPr lang="en-US"/>
              <a:t>This exception is raised when a method could not convert a string into a numeric format.</a:t>
            </a:r>
          </a:p>
          <a:p>
            <a:pPr>
              <a:buFont typeface="+mj-lt"/>
              <a:buAutoNum type="arabicPeriod"/>
            </a:pPr>
            <a:endParaRPr lang="en-US"/>
          </a:p>
          <a:p>
            <a:pPr>
              <a:buFont typeface="+mj-lt"/>
              <a:buAutoNum type="arabicPeriod"/>
            </a:pPr>
            <a:r>
              <a:rPr lang="en-US" b="1" err="1"/>
              <a:t>RuntimeException</a:t>
            </a:r>
            <a:br>
              <a:rPr lang="en-US" b="1"/>
            </a:br>
            <a:r>
              <a:rPr lang="en-US"/>
              <a:t>This represents any exception which occurs during runtime.</a:t>
            </a:r>
          </a:p>
          <a:p>
            <a:pPr>
              <a:buFont typeface="+mj-lt"/>
              <a:buAutoNum type="arabicPeriod"/>
            </a:pPr>
            <a:endParaRPr lang="en-US"/>
          </a:p>
          <a:p>
            <a:pPr>
              <a:buFont typeface="+mj-lt"/>
              <a:buAutoNum type="arabicPeriod"/>
            </a:pPr>
            <a:r>
              <a:rPr lang="en-US" b="1" err="1"/>
              <a:t>StringIndexOutOfBoundsException</a:t>
            </a:r>
            <a:br>
              <a:rPr lang="en-US" b="1"/>
            </a:br>
            <a:r>
              <a:rPr lang="en-US"/>
              <a:t>It is thrown by String class methods to indicate that an index is either negative than the size of the string</a:t>
            </a:r>
          </a:p>
        </p:txBody>
      </p:sp>
    </p:spTree>
    <p:extLst>
      <p:ext uri="{BB962C8B-B14F-4D97-AF65-F5344CB8AC3E}">
        <p14:creationId xmlns:p14="http://schemas.microsoft.com/office/powerpoint/2010/main" val="3690245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04B6-1F06-410A-B04D-4A3FCA9B1D08}"/>
              </a:ext>
            </a:extLst>
          </p:cNvPr>
          <p:cNvSpPr>
            <a:spLocks noGrp="1"/>
          </p:cNvSpPr>
          <p:nvPr>
            <p:ph type="title"/>
          </p:nvPr>
        </p:nvSpPr>
        <p:spPr/>
        <p:txBody>
          <a:bodyPr>
            <a:normAutofit/>
          </a:bodyPr>
          <a:lstStyle/>
          <a:p>
            <a:r>
              <a:rPr lang="en-IN" sz="3600"/>
              <a:t>Examples of Built-in Exception:</a:t>
            </a:r>
          </a:p>
        </p:txBody>
      </p:sp>
      <p:sp>
        <p:nvSpPr>
          <p:cNvPr id="3" name="Content Placeholder 2">
            <a:extLst>
              <a:ext uri="{FF2B5EF4-FFF2-40B4-BE49-F238E27FC236}">
                <a16:creationId xmlns:a16="http://schemas.microsoft.com/office/drawing/2014/main" id="{84FEF7A3-06E4-44D7-8760-9F75F79B1153}"/>
              </a:ext>
            </a:extLst>
          </p:cNvPr>
          <p:cNvSpPr>
            <a:spLocks noGrp="1"/>
          </p:cNvSpPr>
          <p:nvPr>
            <p:ph idx="1"/>
          </p:nvPr>
        </p:nvSpPr>
        <p:spPr>
          <a:xfrm>
            <a:off x="379200" y="1208020"/>
            <a:ext cx="10515600" cy="4351338"/>
          </a:xfrm>
        </p:spPr>
        <p:txBody>
          <a:bodyPr>
            <a:noAutofit/>
          </a:bodyPr>
          <a:lstStyle/>
          <a:p>
            <a:pPr marL="0" indent="0">
              <a:buNone/>
            </a:pPr>
            <a:r>
              <a:rPr lang="en-IN" sz="2400"/>
              <a:t>  </a:t>
            </a:r>
          </a:p>
        </p:txBody>
      </p:sp>
      <p:pic>
        <p:nvPicPr>
          <p:cNvPr id="4" name="Picture 3">
            <a:extLst>
              <a:ext uri="{FF2B5EF4-FFF2-40B4-BE49-F238E27FC236}">
                <a16:creationId xmlns:a16="http://schemas.microsoft.com/office/drawing/2014/main" id="{F61A3452-59A8-4ADE-8B0E-CFB6155130EF}"/>
              </a:ext>
            </a:extLst>
          </p:cNvPr>
          <p:cNvPicPr>
            <a:picLocks noChangeAspect="1"/>
          </p:cNvPicPr>
          <p:nvPr/>
        </p:nvPicPr>
        <p:blipFill>
          <a:blip r:embed="rId2"/>
          <a:stretch>
            <a:fillRect/>
          </a:stretch>
        </p:blipFill>
        <p:spPr>
          <a:xfrm>
            <a:off x="379198" y="1298642"/>
            <a:ext cx="11213033" cy="5775997"/>
          </a:xfrm>
          <a:prstGeom prst="rect">
            <a:avLst/>
          </a:prstGeom>
        </p:spPr>
      </p:pic>
      <p:pic>
        <p:nvPicPr>
          <p:cNvPr id="5" name="Picture 4">
            <a:extLst>
              <a:ext uri="{FF2B5EF4-FFF2-40B4-BE49-F238E27FC236}">
                <a16:creationId xmlns:a16="http://schemas.microsoft.com/office/drawing/2014/main" id="{A0D9043B-72CB-446C-95CE-8F50FD792444}"/>
              </a:ext>
            </a:extLst>
          </p:cNvPr>
          <p:cNvPicPr>
            <a:picLocks noChangeAspect="1"/>
          </p:cNvPicPr>
          <p:nvPr/>
        </p:nvPicPr>
        <p:blipFill>
          <a:blip r:embed="rId3"/>
          <a:stretch>
            <a:fillRect/>
          </a:stretch>
        </p:blipFill>
        <p:spPr>
          <a:xfrm>
            <a:off x="4435005" y="6010275"/>
            <a:ext cx="5057775" cy="847725"/>
          </a:xfrm>
          <a:prstGeom prst="rect">
            <a:avLst/>
          </a:prstGeom>
        </p:spPr>
      </p:pic>
      <p:sp>
        <p:nvSpPr>
          <p:cNvPr id="6" name="Rectangle 5">
            <a:extLst>
              <a:ext uri="{FF2B5EF4-FFF2-40B4-BE49-F238E27FC236}">
                <a16:creationId xmlns:a16="http://schemas.microsoft.com/office/drawing/2014/main" id="{29789E51-E7EE-4C88-9AB9-EF9CE082CF6F}"/>
              </a:ext>
            </a:extLst>
          </p:cNvPr>
          <p:cNvSpPr/>
          <p:nvPr/>
        </p:nvSpPr>
        <p:spPr>
          <a:xfrm>
            <a:off x="379199" y="4710713"/>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422081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D628A-D61F-4A85-94D3-966ADF1A9ACE}"/>
              </a:ext>
            </a:extLst>
          </p:cNvPr>
          <p:cNvSpPr>
            <a:spLocks noGrp="1"/>
          </p:cNvSpPr>
          <p:nvPr>
            <p:ph type="title"/>
          </p:nvPr>
        </p:nvSpPr>
        <p:spPr/>
        <p:txBody>
          <a:bodyPr/>
          <a:lstStyle/>
          <a:p>
            <a:r>
              <a:rPr lang="en-IN"/>
              <a:t>Null Pointer Exception </a:t>
            </a:r>
          </a:p>
        </p:txBody>
      </p:sp>
      <p:pic>
        <p:nvPicPr>
          <p:cNvPr id="7" name="Content Placeholder 6">
            <a:extLst>
              <a:ext uri="{FF2B5EF4-FFF2-40B4-BE49-F238E27FC236}">
                <a16:creationId xmlns:a16="http://schemas.microsoft.com/office/drawing/2014/main" id="{1BB92AE8-EEE8-4F95-BCAF-EF70C8BC1EE2}"/>
              </a:ext>
            </a:extLst>
          </p:cNvPr>
          <p:cNvPicPr>
            <a:picLocks noGrp="1" noChangeAspect="1"/>
          </p:cNvPicPr>
          <p:nvPr>
            <p:ph idx="1"/>
          </p:nvPr>
        </p:nvPicPr>
        <p:blipFill>
          <a:blip r:embed="rId2"/>
          <a:stretch>
            <a:fillRect/>
          </a:stretch>
        </p:blipFill>
        <p:spPr>
          <a:xfrm>
            <a:off x="379199" y="1243256"/>
            <a:ext cx="10918065" cy="5505462"/>
          </a:xfrm>
          <a:prstGeom prst="rect">
            <a:avLst/>
          </a:prstGeom>
        </p:spPr>
      </p:pic>
      <p:pic>
        <p:nvPicPr>
          <p:cNvPr id="8" name="Picture 7">
            <a:extLst>
              <a:ext uri="{FF2B5EF4-FFF2-40B4-BE49-F238E27FC236}">
                <a16:creationId xmlns:a16="http://schemas.microsoft.com/office/drawing/2014/main" id="{DBE1C747-A584-4485-ACC4-80864630F4D8}"/>
              </a:ext>
            </a:extLst>
          </p:cNvPr>
          <p:cNvPicPr>
            <a:picLocks noChangeAspect="1"/>
          </p:cNvPicPr>
          <p:nvPr/>
        </p:nvPicPr>
        <p:blipFill>
          <a:blip r:embed="rId3"/>
          <a:stretch>
            <a:fillRect/>
          </a:stretch>
        </p:blipFill>
        <p:spPr>
          <a:xfrm>
            <a:off x="5467394" y="5943600"/>
            <a:ext cx="2114550" cy="914400"/>
          </a:xfrm>
          <a:prstGeom prst="rect">
            <a:avLst/>
          </a:prstGeom>
        </p:spPr>
      </p:pic>
      <p:sp>
        <p:nvSpPr>
          <p:cNvPr id="9" name="Rectangle 8">
            <a:extLst>
              <a:ext uri="{FF2B5EF4-FFF2-40B4-BE49-F238E27FC236}">
                <a16:creationId xmlns:a16="http://schemas.microsoft.com/office/drawing/2014/main" id="{7ECC7276-AED0-4389-8157-AB3068EAD733}"/>
              </a:ext>
            </a:extLst>
          </p:cNvPr>
          <p:cNvSpPr/>
          <p:nvPr/>
        </p:nvSpPr>
        <p:spPr>
          <a:xfrm>
            <a:off x="379200" y="4577136"/>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2669570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044DF-286B-4967-8E84-8F9966108BBC}"/>
              </a:ext>
            </a:extLst>
          </p:cNvPr>
          <p:cNvSpPr>
            <a:spLocks noGrp="1"/>
          </p:cNvSpPr>
          <p:nvPr>
            <p:ph type="title"/>
          </p:nvPr>
        </p:nvSpPr>
        <p:spPr/>
        <p:txBody>
          <a:bodyPr>
            <a:normAutofit/>
          </a:bodyPr>
          <a:lstStyle/>
          <a:p>
            <a:r>
              <a:rPr lang="en-US" sz="3600"/>
              <a:t>String Index Out Of Bounds exception</a:t>
            </a:r>
            <a:endParaRPr lang="en-IN" sz="3600"/>
          </a:p>
        </p:txBody>
      </p:sp>
      <p:pic>
        <p:nvPicPr>
          <p:cNvPr id="5" name="Picture 4">
            <a:extLst>
              <a:ext uri="{FF2B5EF4-FFF2-40B4-BE49-F238E27FC236}">
                <a16:creationId xmlns:a16="http://schemas.microsoft.com/office/drawing/2014/main" id="{9996482E-CAE9-45FE-91C1-460FB21ACB5F}"/>
              </a:ext>
            </a:extLst>
          </p:cNvPr>
          <p:cNvPicPr>
            <a:picLocks noChangeAspect="1"/>
          </p:cNvPicPr>
          <p:nvPr/>
        </p:nvPicPr>
        <p:blipFill>
          <a:blip r:embed="rId2"/>
          <a:stretch>
            <a:fillRect/>
          </a:stretch>
        </p:blipFill>
        <p:spPr>
          <a:xfrm>
            <a:off x="4479251" y="6129514"/>
            <a:ext cx="2676525" cy="885825"/>
          </a:xfrm>
          <a:prstGeom prst="rect">
            <a:avLst/>
          </a:prstGeom>
        </p:spPr>
      </p:pic>
      <p:sp>
        <p:nvSpPr>
          <p:cNvPr id="6" name="Rectangle 5">
            <a:extLst>
              <a:ext uri="{FF2B5EF4-FFF2-40B4-BE49-F238E27FC236}">
                <a16:creationId xmlns:a16="http://schemas.microsoft.com/office/drawing/2014/main" id="{957A7B17-D228-420C-A1C0-164C7E3482E9}"/>
              </a:ext>
            </a:extLst>
          </p:cNvPr>
          <p:cNvSpPr/>
          <p:nvPr/>
        </p:nvSpPr>
        <p:spPr>
          <a:xfrm>
            <a:off x="379199" y="4610787"/>
            <a:ext cx="934871" cy="369332"/>
          </a:xfrm>
          <a:prstGeom prst="rect">
            <a:avLst/>
          </a:prstGeom>
        </p:spPr>
        <p:txBody>
          <a:bodyPr wrap="none">
            <a:spAutoFit/>
          </a:bodyPr>
          <a:lstStyle/>
          <a:p>
            <a:r>
              <a:rPr lang="en-IN" u="sng"/>
              <a:t>Output:</a:t>
            </a:r>
          </a:p>
        </p:txBody>
      </p:sp>
      <p:sp>
        <p:nvSpPr>
          <p:cNvPr id="7" name="Content Placeholder 6">
            <a:extLst>
              <a:ext uri="{FF2B5EF4-FFF2-40B4-BE49-F238E27FC236}">
                <a16:creationId xmlns:a16="http://schemas.microsoft.com/office/drawing/2014/main" id="{C1778183-A788-414F-8407-FBFE068D379E}"/>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259A329-52CF-4596-979B-41B9CB590F8F}"/>
              </a:ext>
            </a:extLst>
          </p:cNvPr>
          <p:cNvPicPr>
            <a:picLocks noChangeAspect="1"/>
          </p:cNvPicPr>
          <p:nvPr/>
        </p:nvPicPr>
        <p:blipFill>
          <a:blip r:embed="rId3"/>
          <a:stretch>
            <a:fillRect/>
          </a:stretch>
        </p:blipFill>
        <p:spPr>
          <a:xfrm>
            <a:off x="379199" y="846215"/>
            <a:ext cx="11182350" cy="5686425"/>
          </a:xfrm>
          <a:prstGeom prst="rect">
            <a:avLst/>
          </a:prstGeom>
        </p:spPr>
      </p:pic>
    </p:spTree>
    <p:extLst>
      <p:ext uri="{BB962C8B-B14F-4D97-AF65-F5344CB8AC3E}">
        <p14:creationId xmlns:p14="http://schemas.microsoft.com/office/powerpoint/2010/main" val="2642007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12B86-7F8D-4429-87CF-B18EA2F29DA3}"/>
              </a:ext>
            </a:extLst>
          </p:cNvPr>
          <p:cNvSpPr>
            <a:spLocks noGrp="1"/>
          </p:cNvSpPr>
          <p:nvPr>
            <p:ph type="title"/>
          </p:nvPr>
        </p:nvSpPr>
        <p:spPr/>
        <p:txBody>
          <a:bodyPr>
            <a:normAutofit/>
          </a:bodyPr>
          <a:lstStyle/>
          <a:p>
            <a:r>
              <a:rPr lang="en-US" sz="3600"/>
              <a:t>FILE NOT FOUND EXCEPTION</a:t>
            </a:r>
            <a:endParaRPr lang="en-IN" sz="3600"/>
          </a:p>
        </p:txBody>
      </p:sp>
      <p:pic>
        <p:nvPicPr>
          <p:cNvPr id="5" name="Content Placeholder 4">
            <a:extLst>
              <a:ext uri="{FF2B5EF4-FFF2-40B4-BE49-F238E27FC236}">
                <a16:creationId xmlns:a16="http://schemas.microsoft.com/office/drawing/2014/main" id="{E08F1600-E2FE-440F-871F-2991D54502F3}"/>
              </a:ext>
            </a:extLst>
          </p:cNvPr>
          <p:cNvPicPr>
            <a:picLocks noGrp="1" noChangeAspect="1"/>
          </p:cNvPicPr>
          <p:nvPr>
            <p:ph idx="1"/>
          </p:nvPr>
        </p:nvPicPr>
        <p:blipFill>
          <a:blip r:embed="rId2"/>
          <a:stretch>
            <a:fillRect/>
          </a:stretch>
        </p:blipFill>
        <p:spPr>
          <a:xfrm>
            <a:off x="501304" y="4791319"/>
            <a:ext cx="3114675" cy="657225"/>
          </a:xfrm>
          <a:prstGeom prst="rect">
            <a:avLst/>
          </a:prstGeom>
        </p:spPr>
      </p:pic>
      <p:pic>
        <p:nvPicPr>
          <p:cNvPr id="4" name="Picture 3">
            <a:extLst>
              <a:ext uri="{FF2B5EF4-FFF2-40B4-BE49-F238E27FC236}">
                <a16:creationId xmlns:a16="http://schemas.microsoft.com/office/drawing/2014/main" id="{CEF31E4A-7C03-483A-867A-63660901C1F6}"/>
              </a:ext>
            </a:extLst>
          </p:cNvPr>
          <p:cNvPicPr>
            <a:picLocks noChangeAspect="1"/>
          </p:cNvPicPr>
          <p:nvPr/>
        </p:nvPicPr>
        <p:blipFill>
          <a:blip r:embed="rId3"/>
          <a:stretch>
            <a:fillRect/>
          </a:stretch>
        </p:blipFill>
        <p:spPr>
          <a:xfrm>
            <a:off x="501304" y="1317900"/>
            <a:ext cx="10898396" cy="5106659"/>
          </a:xfrm>
          <a:prstGeom prst="rect">
            <a:avLst/>
          </a:prstGeom>
        </p:spPr>
      </p:pic>
      <p:sp>
        <p:nvSpPr>
          <p:cNvPr id="7" name="Rectangle 6">
            <a:extLst>
              <a:ext uri="{FF2B5EF4-FFF2-40B4-BE49-F238E27FC236}">
                <a16:creationId xmlns:a16="http://schemas.microsoft.com/office/drawing/2014/main" id="{855A3833-60D5-4CC1-9D6C-A0E7492C2E28}"/>
              </a:ext>
            </a:extLst>
          </p:cNvPr>
          <p:cNvSpPr/>
          <p:nvPr/>
        </p:nvSpPr>
        <p:spPr>
          <a:xfrm>
            <a:off x="379200" y="4167102"/>
            <a:ext cx="934871" cy="369332"/>
          </a:xfrm>
          <a:prstGeom prst="rect">
            <a:avLst/>
          </a:prstGeom>
        </p:spPr>
        <p:txBody>
          <a:bodyPr wrap="none">
            <a:spAutoFit/>
          </a:bodyPr>
          <a:lstStyle/>
          <a:p>
            <a:r>
              <a:rPr lang="en-IN" u="sng"/>
              <a:t>Output:</a:t>
            </a:r>
          </a:p>
        </p:txBody>
      </p:sp>
      <p:sp>
        <p:nvSpPr>
          <p:cNvPr id="6" name="TextBox 5">
            <a:extLst>
              <a:ext uri="{FF2B5EF4-FFF2-40B4-BE49-F238E27FC236}">
                <a16:creationId xmlns:a16="http://schemas.microsoft.com/office/drawing/2014/main" id="{22D4E9AE-0C73-4439-8C25-60F6D14ADC8A}"/>
              </a:ext>
            </a:extLst>
          </p:cNvPr>
          <p:cNvSpPr txBox="1"/>
          <p:nvPr/>
        </p:nvSpPr>
        <p:spPr>
          <a:xfrm>
            <a:off x="1930399" y="1835848"/>
            <a:ext cx="3928533" cy="523220"/>
          </a:xfrm>
          <a:prstGeom prst="rect">
            <a:avLst/>
          </a:prstGeom>
          <a:solidFill>
            <a:schemeClr val="bg1"/>
          </a:solidFill>
        </p:spPr>
        <p:txBody>
          <a:bodyPr wrap="square" rtlCol="0">
            <a:spAutoFit/>
          </a:bodyPr>
          <a:lstStyle/>
          <a:p>
            <a:r>
              <a:rPr lang="en-US" sz="2800" b="1" err="1"/>
              <a:t>FileNotFoundDemo</a:t>
            </a:r>
            <a:endParaRPr lang="en-US" sz="2800" b="1"/>
          </a:p>
        </p:txBody>
      </p:sp>
    </p:spTree>
    <p:extLst>
      <p:ext uri="{BB962C8B-B14F-4D97-AF65-F5344CB8AC3E}">
        <p14:creationId xmlns:p14="http://schemas.microsoft.com/office/powerpoint/2010/main" val="657366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90CBF-5647-43CF-83FD-FD9C47F091D8}"/>
              </a:ext>
            </a:extLst>
          </p:cNvPr>
          <p:cNvSpPr>
            <a:spLocks noGrp="1"/>
          </p:cNvSpPr>
          <p:nvPr>
            <p:ph type="title"/>
          </p:nvPr>
        </p:nvSpPr>
        <p:spPr/>
        <p:txBody>
          <a:bodyPr>
            <a:normAutofit/>
          </a:bodyPr>
          <a:lstStyle/>
          <a:p>
            <a:r>
              <a:rPr lang="en-IN" sz="3600"/>
              <a:t>NUMBER FORMAT EXCEPTION</a:t>
            </a:r>
          </a:p>
        </p:txBody>
      </p:sp>
      <p:sp>
        <p:nvSpPr>
          <p:cNvPr id="7" name="Rectangle 6">
            <a:extLst>
              <a:ext uri="{FF2B5EF4-FFF2-40B4-BE49-F238E27FC236}">
                <a16:creationId xmlns:a16="http://schemas.microsoft.com/office/drawing/2014/main" id="{7E719FEB-2D40-49BD-B6BD-E50014DC9B0C}"/>
              </a:ext>
            </a:extLst>
          </p:cNvPr>
          <p:cNvSpPr/>
          <p:nvPr/>
        </p:nvSpPr>
        <p:spPr>
          <a:xfrm>
            <a:off x="379200" y="4457522"/>
            <a:ext cx="934871" cy="369332"/>
          </a:xfrm>
          <a:prstGeom prst="rect">
            <a:avLst/>
          </a:prstGeom>
        </p:spPr>
        <p:txBody>
          <a:bodyPr wrap="none">
            <a:spAutoFit/>
          </a:bodyPr>
          <a:lstStyle/>
          <a:p>
            <a:r>
              <a:rPr lang="en-IN" u="sng"/>
              <a:t>Output:</a:t>
            </a:r>
          </a:p>
        </p:txBody>
      </p:sp>
      <p:pic>
        <p:nvPicPr>
          <p:cNvPr id="8" name="Picture 7">
            <a:extLst>
              <a:ext uri="{FF2B5EF4-FFF2-40B4-BE49-F238E27FC236}">
                <a16:creationId xmlns:a16="http://schemas.microsoft.com/office/drawing/2014/main" id="{6271A01C-30B2-432A-AC9B-AE5733C4E5FE}"/>
              </a:ext>
            </a:extLst>
          </p:cNvPr>
          <p:cNvPicPr>
            <a:picLocks noChangeAspect="1"/>
          </p:cNvPicPr>
          <p:nvPr/>
        </p:nvPicPr>
        <p:blipFill>
          <a:blip r:embed="rId2"/>
          <a:stretch>
            <a:fillRect/>
          </a:stretch>
        </p:blipFill>
        <p:spPr>
          <a:xfrm>
            <a:off x="4143242" y="6115050"/>
            <a:ext cx="3419475" cy="742950"/>
          </a:xfrm>
          <a:prstGeom prst="rect">
            <a:avLst/>
          </a:prstGeom>
        </p:spPr>
      </p:pic>
      <p:sp>
        <p:nvSpPr>
          <p:cNvPr id="4" name="Content Placeholder 3">
            <a:extLst>
              <a:ext uri="{FF2B5EF4-FFF2-40B4-BE49-F238E27FC236}">
                <a16:creationId xmlns:a16="http://schemas.microsoft.com/office/drawing/2014/main" id="{5A0D80DA-27B5-4FE0-87A5-F76EDB812A46}"/>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2D84C2D7-9B82-4FD4-B364-5FB198FF49C0}"/>
              </a:ext>
            </a:extLst>
          </p:cNvPr>
          <p:cNvPicPr>
            <a:picLocks noChangeAspect="1"/>
          </p:cNvPicPr>
          <p:nvPr/>
        </p:nvPicPr>
        <p:blipFill>
          <a:blip r:embed="rId3"/>
          <a:stretch>
            <a:fillRect/>
          </a:stretch>
        </p:blipFill>
        <p:spPr>
          <a:xfrm>
            <a:off x="379198" y="1050914"/>
            <a:ext cx="11345747" cy="5324475"/>
          </a:xfrm>
          <a:prstGeom prst="rect">
            <a:avLst/>
          </a:prstGeom>
        </p:spPr>
      </p:pic>
    </p:spTree>
    <p:extLst>
      <p:ext uri="{BB962C8B-B14F-4D97-AF65-F5344CB8AC3E}">
        <p14:creationId xmlns:p14="http://schemas.microsoft.com/office/powerpoint/2010/main" val="263323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AF62D-D009-414C-AB8F-B25BE36B4755}"/>
              </a:ext>
            </a:extLst>
          </p:cNvPr>
          <p:cNvSpPr>
            <a:spLocks noGrp="1"/>
          </p:cNvSpPr>
          <p:nvPr>
            <p:ph type="title"/>
          </p:nvPr>
        </p:nvSpPr>
        <p:spPr/>
        <p:txBody>
          <a:bodyPr/>
          <a:lstStyle/>
          <a:p>
            <a:r>
              <a:rPr lang="en-IN"/>
              <a:t>Arrays Index out of bounds exception</a:t>
            </a:r>
          </a:p>
        </p:txBody>
      </p:sp>
      <p:pic>
        <p:nvPicPr>
          <p:cNvPr id="5" name="Content Placeholder 4">
            <a:extLst>
              <a:ext uri="{FF2B5EF4-FFF2-40B4-BE49-F238E27FC236}">
                <a16:creationId xmlns:a16="http://schemas.microsoft.com/office/drawing/2014/main" id="{39594341-92D5-4E87-B520-8EF0A16B386E}"/>
              </a:ext>
            </a:extLst>
          </p:cNvPr>
          <p:cNvPicPr>
            <a:picLocks noGrp="1" noChangeAspect="1"/>
          </p:cNvPicPr>
          <p:nvPr>
            <p:ph idx="1"/>
          </p:nvPr>
        </p:nvPicPr>
        <p:blipFill>
          <a:blip r:embed="rId2"/>
          <a:stretch>
            <a:fillRect/>
          </a:stretch>
        </p:blipFill>
        <p:spPr>
          <a:xfrm>
            <a:off x="379200" y="1214681"/>
            <a:ext cx="11542160" cy="4979642"/>
          </a:xfrm>
          <a:prstGeom prst="rect">
            <a:avLst/>
          </a:prstGeom>
        </p:spPr>
      </p:pic>
      <p:pic>
        <p:nvPicPr>
          <p:cNvPr id="6" name="Picture 5">
            <a:extLst>
              <a:ext uri="{FF2B5EF4-FFF2-40B4-BE49-F238E27FC236}">
                <a16:creationId xmlns:a16="http://schemas.microsoft.com/office/drawing/2014/main" id="{F610BF8F-6CF6-4EBA-A53D-0AB9580E5C0F}"/>
              </a:ext>
            </a:extLst>
          </p:cNvPr>
          <p:cNvPicPr>
            <a:picLocks noChangeAspect="1"/>
          </p:cNvPicPr>
          <p:nvPr/>
        </p:nvPicPr>
        <p:blipFill>
          <a:blip r:embed="rId3"/>
          <a:stretch>
            <a:fillRect/>
          </a:stretch>
        </p:blipFill>
        <p:spPr>
          <a:xfrm>
            <a:off x="6096000" y="5722835"/>
            <a:ext cx="2876550" cy="942975"/>
          </a:xfrm>
          <a:prstGeom prst="rect">
            <a:avLst/>
          </a:prstGeom>
        </p:spPr>
      </p:pic>
      <p:sp>
        <p:nvSpPr>
          <p:cNvPr id="7" name="Rectangle 6">
            <a:extLst>
              <a:ext uri="{FF2B5EF4-FFF2-40B4-BE49-F238E27FC236}">
                <a16:creationId xmlns:a16="http://schemas.microsoft.com/office/drawing/2014/main" id="{E1077F84-C320-4A7A-AA46-482733284EFE}"/>
              </a:ext>
            </a:extLst>
          </p:cNvPr>
          <p:cNvSpPr/>
          <p:nvPr/>
        </p:nvSpPr>
        <p:spPr>
          <a:xfrm>
            <a:off x="379200" y="4421952"/>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643730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8C28-B6A0-4B7F-8880-C11C0B1BEA61}"/>
              </a:ext>
            </a:extLst>
          </p:cNvPr>
          <p:cNvSpPr>
            <a:spLocks noGrp="1"/>
          </p:cNvSpPr>
          <p:nvPr>
            <p:ph type="title"/>
          </p:nvPr>
        </p:nvSpPr>
        <p:spPr/>
        <p:txBody>
          <a:bodyPr>
            <a:normAutofit/>
          </a:bodyPr>
          <a:lstStyle/>
          <a:p>
            <a:r>
              <a:rPr lang="en-IN" sz="3600">
                <a:effectLst/>
              </a:rPr>
              <a:t>EXCEPTION EXAMPLE</a:t>
            </a:r>
            <a:endParaRPr lang="en-IN" sz="3600"/>
          </a:p>
        </p:txBody>
      </p:sp>
      <p:pic>
        <p:nvPicPr>
          <p:cNvPr id="4" name="Content Placeholder 3">
            <a:extLst>
              <a:ext uri="{FF2B5EF4-FFF2-40B4-BE49-F238E27FC236}">
                <a16:creationId xmlns:a16="http://schemas.microsoft.com/office/drawing/2014/main" id="{C5664BFC-55B1-4BAB-B213-3C7F6A32ADBB}"/>
              </a:ext>
            </a:extLst>
          </p:cNvPr>
          <p:cNvPicPr>
            <a:picLocks noGrp="1" noChangeAspect="1"/>
          </p:cNvPicPr>
          <p:nvPr>
            <p:ph idx="1"/>
          </p:nvPr>
        </p:nvPicPr>
        <p:blipFill>
          <a:blip r:embed="rId2"/>
          <a:stretch>
            <a:fillRect/>
          </a:stretch>
        </p:blipFill>
        <p:spPr>
          <a:xfrm>
            <a:off x="379200" y="1403423"/>
            <a:ext cx="11074438" cy="4569674"/>
          </a:xfrm>
          <a:prstGeom prst="rect">
            <a:avLst/>
          </a:prstGeom>
        </p:spPr>
      </p:pic>
      <p:pic>
        <p:nvPicPr>
          <p:cNvPr id="5" name="Picture 4">
            <a:extLst>
              <a:ext uri="{FF2B5EF4-FFF2-40B4-BE49-F238E27FC236}">
                <a16:creationId xmlns:a16="http://schemas.microsoft.com/office/drawing/2014/main" id="{4C7366AB-05F2-42D0-9FA9-B565BDECE263}"/>
              </a:ext>
            </a:extLst>
          </p:cNvPr>
          <p:cNvPicPr>
            <a:picLocks noChangeAspect="1"/>
          </p:cNvPicPr>
          <p:nvPr/>
        </p:nvPicPr>
        <p:blipFill>
          <a:blip r:embed="rId3"/>
          <a:stretch>
            <a:fillRect/>
          </a:stretch>
        </p:blipFill>
        <p:spPr>
          <a:xfrm>
            <a:off x="7910468" y="4606087"/>
            <a:ext cx="4200525" cy="1685925"/>
          </a:xfrm>
          <a:prstGeom prst="rect">
            <a:avLst/>
          </a:prstGeom>
        </p:spPr>
      </p:pic>
      <p:sp>
        <p:nvSpPr>
          <p:cNvPr id="6" name="Rectangle 5">
            <a:extLst>
              <a:ext uri="{FF2B5EF4-FFF2-40B4-BE49-F238E27FC236}">
                <a16:creationId xmlns:a16="http://schemas.microsoft.com/office/drawing/2014/main" id="{735EF51C-AA91-4A69-912E-67884A1385B7}"/>
              </a:ext>
            </a:extLst>
          </p:cNvPr>
          <p:cNvSpPr/>
          <p:nvPr/>
        </p:nvSpPr>
        <p:spPr>
          <a:xfrm>
            <a:off x="379200" y="4421952"/>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1775108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D0FB1-7EC8-4EEC-807F-5182C10924EC}"/>
              </a:ext>
            </a:extLst>
          </p:cNvPr>
          <p:cNvSpPr>
            <a:spLocks noGrp="1"/>
          </p:cNvSpPr>
          <p:nvPr>
            <p:ph type="title"/>
          </p:nvPr>
        </p:nvSpPr>
        <p:spPr/>
        <p:txBody>
          <a:bodyPr/>
          <a:lstStyle/>
          <a:p>
            <a:r>
              <a:rPr lang="en-IN"/>
              <a:t>MULTIPLE CATCH BLOCKS</a:t>
            </a:r>
          </a:p>
        </p:txBody>
      </p:sp>
      <p:pic>
        <p:nvPicPr>
          <p:cNvPr id="4" name="Content Placeholder 3">
            <a:extLst>
              <a:ext uri="{FF2B5EF4-FFF2-40B4-BE49-F238E27FC236}">
                <a16:creationId xmlns:a16="http://schemas.microsoft.com/office/drawing/2014/main" id="{4F1F0080-3E92-4FA4-8D37-6F04EAD424D0}"/>
              </a:ext>
            </a:extLst>
          </p:cNvPr>
          <p:cNvPicPr>
            <a:picLocks noGrp="1" noChangeAspect="1"/>
          </p:cNvPicPr>
          <p:nvPr>
            <p:ph idx="1"/>
          </p:nvPr>
        </p:nvPicPr>
        <p:blipFill>
          <a:blip r:embed="rId2"/>
          <a:stretch>
            <a:fillRect/>
          </a:stretch>
        </p:blipFill>
        <p:spPr>
          <a:xfrm>
            <a:off x="379200" y="1454180"/>
            <a:ext cx="11799898" cy="4220956"/>
          </a:xfrm>
          <a:prstGeom prst="rect">
            <a:avLst/>
          </a:prstGeom>
        </p:spPr>
      </p:pic>
      <p:pic>
        <p:nvPicPr>
          <p:cNvPr id="5" name="Picture 4">
            <a:extLst>
              <a:ext uri="{FF2B5EF4-FFF2-40B4-BE49-F238E27FC236}">
                <a16:creationId xmlns:a16="http://schemas.microsoft.com/office/drawing/2014/main" id="{F41438D6-ADAF-4E98-9089-4F377009BC73}"/>
              </a:ext>
            </a:extLst>
          </p:cNvPr>
          <p:cNvPicPr>
            <a:picLocks noChangeAspect="1"/>
          </p:cNvPicPr>
          <p:nvPr/>
        </p:nvPicPr>
        <p:blipFill>
          <a:blip r:embed="rId3"/>
          <a:stretch>
            <a:fillRect/>
          </a:stretch>
        </p:blipFill>
        <p:spPr>
          <a:xfrm>
            <a:off x="5452645" y="5732461"/>
            <a:ext cx="2143125" cy="942975"/>
          </a:xfrm>
          <a:prstGeom prst="rect">
            <a:avLst/>
          </a:prstGeom>
        </p:spPr>
      </p:pic>
      <p:sp>
        <p:nvSpPr>
          <p:cNvPr id="6" name="Rectangle 5">
            <a:extLst>
              <a:ext uri="{FF2B5EF4-FFF2-40B4-BE49-F238E27FC236}">
                <a16:creationId xmlns:a16="http://schemas.microsoft.com/office/drawing/2014/main" id="{9EC419AC-A013-4762-BED2-703FBC01FB3B}"/>
              </a:ext>
            </a:extLst>
          </p:cNvPr>
          <p:cNvSpPr/>
          <p:nvPr/>
        </p:nvSpPr>
        <p:spPr>
          <a:xfrm>
            <a:off x="379200" y="4309605"/>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2151678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3AA58-D069-41D0-AABF-A3A49DE4B441}"/>
              </a:ext>
            </a:extLst>
          </p:cNvPr>
          <p:cNvSpPr>
            <a:spLocks noGrp="1"/>
          </p:cNvSpPr>
          <p:nvPr>
            <p:ph type="title"/>
          </p:nvPr>
        </p:nvSpPr>
        <p:spPr/>
        <p:txBody>
          <a:bodyPr/>
          <a:lstStyle/>
          <a:p>
            <a:r>
              <a:rPr lang="en-IN"/>
              <a:t>MULTIPLE CATCH BLOCKS</a:t>
            </a:r>
          </a:p>
        </p:txBody>
      </p:sp>
      <p:pic>
        <p:nvPicPr>
          <p:cNvPr id="4" name="Picture 3">
            <a:extLst>
              <a:ext uri="{FF2B5EF4-FFF2-40B4-BE49-F238E27FC236}">
                <a16:creationId xmlns:a16="http://schemas.microsoft.com/office/drawing/2014/main" id="{1BAF8572-E522-493F-84B4-41FBEA219FB0}"/>
              </a:ext>
            </a:extLst>
          </p:cNvPr>
          <p:cNvPicPr>
            <a:picLocks noChangeAspect="1"/>
          </p:cNvPicPr>
          <p:nvPr/>
        </p:nvPicPr>
        <p:blipFill>
          <a:blip r:embed="rId2"/>
          <a:stretch>
            <a:fillRect/>
          </a:stretch>
        </p:blipFill>
        <p:spPr>
          <a:xfrm>
            <a:off x="379199" y="1367191"/>
            <a:ext cx="9708697" cy="5420847"/>
          </a:xfrm>
          <a:prstGeom prst="rect">
            <a:avLst/>
          </a:prstGeom>
        </p:spPr>
      </p:pic>
      <p:pic>
        <p:nvPicPr>
          <p:cNvPr id="5" name="Picture 4">
            <a:extLst>
              <a:ext uri="{FF2B5EF4-FFF2-40B4-BE49-F238E27FC236}">
                <a16:creationId xmlns:a16="http://schemas.microsoft.com/office/drawing/2014/main" id="{D0A6C95F-ED91-49B1-BAC0-2C458517555D}"/>
              </a:ext>
            </a:extLst>
          </p:cNvPr>
          <p:cNvPicPr>
            <a:picLocks noChangeAspect="1"/>
          </p:cNvPicPr>
          <p:nvPr/>
        </p:nvPicPr>
        <p:blipFill>
          <a:blip r:embed="rId3"/>
          <a:stretch>
            <a:fillRect/>
          </a:stretch>
        </p:blipFill>
        <p:spPr>
          <a:xfrm>
            <a:off x="8836155" y="4968449"/>
            <a:ext cx="2781300" cy="1076325"/>
          </a:xfrm>
          <a:prstGeom prst="rect">
            <a:avLst/>
          </a:prstGeom>
        </p:spPr>
      </p:pic>
      <p:sp>
        <p:nvSpPr>
          <p:cNvPr id="6" name="Rectangle 5">
            <a:extLst>
              <a:ext uri="{FF2B5EF4-FFF2-40B4-BE49-F238E27FC236}">
                <a16:creationId xmlns:a16="http://schemas.microsoft.com/office/drawing/2014/main" id="{E860671C-CDEC-4EA9-8F66-53BD7257EF5D}"/>
              </a:ext>
            </a:extLst>
          </p:cNvPr>
          <p:cNvSpPr/>
          <p:nvPr/>
        </p:nvSpPr>
        <p:spPr>
          <a:xfrm>
            <a:off x="379200" y="4909625"/>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214189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Agenda</a:t>
            </a:r>
          </a:p>
        </p:txBody>
      </p:sp>
      <p:sp>
        <p:nvSpPr>
          <p:cNvPr id="12" name="Content Placeholder 11"/>
          <p:cNvSpPr>
            <a:spLocks noGrp="1"/>
          </p:cNvSpPr>
          <p:nvPr>
            <p:ph idx="1"/>
          </p:nvPr>
        </p:nvSpPr>
        <p:spPr/>
        <p:txBody>
          <a:bodyPr>
            <a:normAutofit/>
          </a:bodyPr>
          <a:lstStyle/>
          <a:p>
            <a:pPr lvl="0"/>
            <a:r>
              <a:rPr lang="en-IN"/>
              <a:t>Introduction</a:t>
            </a:r>
          </a:p>
          <a:p>
            <a:pPr lvl="0"/>
            <a:r>
              <a:rPr lang="en-IN"/>
              <a:t>Types of Exception</a:t>
            </a:r>
          </a:p>
          <a:p>
            <a:pPr lvl="0"/>
            <a:r>
              <a:rPr lang="en-IN"/>
              <a:t>Exception Handling mechanism</a:t>
            </a:r>
          </a:p>
          <a:p>
            <a:pPr lvl="0"/>
            <a:r>
              <a:rPr lang="en-IN"/>
              <a:t>User Defined Exception</a:t>
            </a:r>
          </a:p>
        </p:txBody>
      </p:sp>
    </p:spTree>
    <p:extLst>
      <p:ext uri="{BB962C8B-B14F-4D97-AF65-F5344CB8AC3E}">
        <p14:creationId xmlns:p14="http://schemas.microsoft.com/office/powerpoint/2010/main" val="260055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67043-E103-4C01-9D17-4D899A86C1F1}"/>
              </a:ext>
            </a:extLst>
          </p:cNvPr>
          <p:cNvSpPr>
            <a:spLocks noGrp="1"/>
          </p:cNvSpPr>
          <p:nvPr>
            <p:ph type="title"/>
          </p:nvPr>
        </p:nvSpPr>
        <p:spPr/>
        <p:txBody>
          <a:bodyPr/>
          <a:lstStyle/>
          <a:p>
            <a:r>
              <a:rPr lang="en-IN"/>
              <a:t>NESTED TRY EXAMPLE</a:t>
            </a:r>
          </a:p>
        </p:txBody>
      </p:sp>
      <p:pic>
        <p:nvPicPr>
          <p:cNvPr id="4" name="Picture 3">
            <a:extLst>
              <a:ext uri="{FF2B5EF4-FFF2-40B4-BE49-F238E27FC236}">
                <a16:creationId xmlns:a16="http://schemas.microsoft.com/office/drawing/2014/main" id="{B14BABB0-A7C5-4C13-B1BD-D55040B3ADBB}"/>
              </a:ext>
            </a:extLst>
          </p:cNvPr>
          <p:cNvPicPr>
            <a:picLocks noChangeAspect="1"/>
          </p:cNvPicPr>
          <p:nvPr/>
        </p:nvPicPr>
        <p:blipFill>
          <a:blip r:embed="rId2"/>
          <a:stretch>
            <a:fillRect/>
          </a:stretch>
        </p:blipFill>
        <p:spPr>
          <a:xfrm>
            <a:off x="379200" y="1295765"/>
            <a:ext cx="11433600" cy="5429872"/>
          </a:xfrm>
          <a:prstGeom prst="rect">
            <a:avLst/>
          </a:prstGeom>
        </p:spPr>
      </p:pic>
      <p:pic>
        <p:nvPicPr>
          <p:cNvPr id="5" name="Picture 4">
            <a:extLst>
              <a:ext uri="{FF2B5EF4-FFF2-40B4-BE49-F238E27FC236}">
                <a16:creationId xmlns:a16="http://schemas.microsoft.com/office/drawing/2014/main" id="{F250B2B4-0A5C-44E0-A614-6FD3F601998F}"/>
              </a:ext>
            </a:extLst>
          </p:cNvPr>
          <p:cNvPicPr>
            <a:picLocks noChangeAspect="1"/>
          </p:cNvPicPr>
          <p:nvPr/>
        </p:nvPicPr>
        <p:blipFill>
          <a:blip r:embed="rId3"/>
          <a:stretch>
            <a:fillRect/>
          </a:stretch>
        </p:blipFill>
        <p:spPr>
          <a:xfrm>
            <a:off x="4965949" y="6348412"/>
            <a:ext cx="4171950" cy="1019175"/>
          </a:xfrm>
          <a:prstGeom prst="rect">
            <a:avLst/>
          </a:prstGeom>
        </p:spPr>
      </p:pic>
      <p:sp>
        <p:nvSpPr>
          <p:cNvPr id="6" name="Rectangle 5">
            <a:extLst>
              <a:ext uri="{FF2B5EF4-FFF2-40B4-BE49-F238E27FC236}">
                <a16:creationId xmlns:a16="http://schemas.microsoft.com/office/drawing/2014/main" id="{7D59A4EB-D90A-4C66-AA9F-A2BC1D034157}"/>
              </a:ext>
            </a:extLst>
          </p:cNvPr>
          <p:cNvSpPr/>
          <p:nvPr/>
        </p:nvSpPr>
        <p:spPr>
          <a:xfrm>
            <a:off x="273183" y="5190978"/>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497597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8C28-B6A0-4B7F-8880-C11C0B1BEA61}"/>
              </a:ext>
            </a:extLst>
          </p:cNvPr>
          <p:cNvSpPr>
            <a:spLocks noGrp="1"/>
          </p:cNvSpPr>
          <p:nvPr>
            <p:ph type="title"/>
          </p:nvPr>
        </p:nvSpPr>
        <p:spPr/>
        <p:txBody>
          <a:bodyPr>
            <a:normAutofit/>
          </a:bodyPr>
          <a:lstStyle/>
          <a:p>
            <a:r>
              <a:rPr lang="en-IN">
                <a:effectLst/>
              </a:rPr>
              <a:t>finally block</a:t>
            </a:r>
            <a:endParaRPr lang="en-IN"/>
          </a:p>
        </p:txBody>
      </p:sp>
      <p:sp>
        <p:nvSpPr>
          <p:cNvPr id="3" name="Content Placeholder 2">
            <a:extLst>
              <a:ext uri="{FF2B5EF4-FFF2-40B4-BE49-F238E27FC236}">
                <a16:creationId xmlns:a16="http://schemas.microsoft.com/office/drawing/2014/main" id="{6C3F5EC9-1035-4D3D-BF1D-4558BE61086D}"/>
              </a:ext>
            </a:extLst>
          </p:cNvPr>
          <p:cNvSpPr>
            <a:spLocks noGrp="1"/>
          </p:cNvSpPr>
          <p:nvPr>
            <p:ph idx="1"/>
          </p:nvPr>
        </p:nvSpPr>
        <p:spPr/>
        <p:txBody>
          <a:bodyPr>
            <a:normAutofit/>
          </a:bodyPr>
          <a:lstStyle/>
          <a:p>
            <a:r>
              <a:rPr lang="en-US" sz="2400" b="1">
                <a:effectLst/>
              </a:rPr>
              <a:t>Java finally block</a:t>
            </a:r>
            <a:r>
              <a:rPr lang="en-US" sz="2400">
                <a:effectLst/>
              </a:rPr>
              <a:t> is a block that is used </a:t>
            </a:r>
            <a:r>
              <a:rPr lang="en-US" sz="2400" i="1">
                <a:effectLst/>
              </a:rPr>
              <a:t>to execute important code</a:t>
            </a:r>
            <a:r>
              <a:rPr lang="en-US" sz="2400">
                <a:effectLst/>
              </a:rPr>
              <a:t> such as closing connection, stream etc.</a:t>
            </a:r>
          </a:p>
          <a:p>
            <a:r>
              <a:rPr lang="en-US" sz="2400">
                <a:effectLst/>
              </a:rPr>
              <a:t>Java finally block is always executed whether exception is handled or not.</a:t>
            </a:r>
          </a:p>
          <a:p>
            <a:r>
              <a:rPr lang="en-US" sz="2400">
                <a:effectLst/>
              </a:rPr>
              <a:t>Java finally block follows try or catch block.</a:t>
            </a:r>
          </a:p>
          <a:p>
            <a:pPr marL="0" indent="0">
              <a:buNone/>
            </a:pPr>
            <a:endParaRPr lang="en-US" sz="2400" b="1">
              <a:effectLst/>
            </a:endParaRPr>
          </a:p>
        </p:txBody>
      </p:sp>
      <p:pic>
        <p:nvPicPr>
          <p:cNvPr id="6" name="Picture 5">
            <a:extLst>
              <a:ext uri="{FF2B5EF4-FFF2-40B4-BE49-F238E27FC236}">
                <a16:creationId xmlns:a16="http://schemas.microsoft.com/office/drawing/2014/main" id="{08C30B6C-F9EC-4D74-81F0-8A46E07C76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5476" y="2472268"/>
            <a:ext cx="5985318" cy="4215968"/>
          </a:xfrm>
          <a:prstGeom prst="rect">
            <a:avLst/>
          </a:prstGeom>
        </p:spPr>
      </p:pic>
    </p:spTree>
    <p:extLst>
      <p:ext uri="{BB962C8B-B14F-4D97-AF65-F5344CB8AC3E}">
        <p14:creationId xmlns:p14="http://schemas.microsoft.com/office/powerpoint/2010/main" val="13984862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3F35-0FD1-4CBA-A922-E7EB767FBCFD}"/>
              </a:ext>
            </a:extLst>
          </p:cNvPr>
          <p:cNvSpPr>
            <a:spLocks noGrp="1"/>
          </p:cNvSpPr>
          <p:nvPr>
            <p:ph type="title"/>
          </p:nvPr>
        </p:nvSpPr>
        <p:spPr/>
        <p:txBody>
          <a:bodyPr/>
          <a:lstStyle/>
          <a:p>
            <a:r>
              <a:rPr lang="en-IN"/>
              <a:t>FINALLY EXAMPLE</a:t>
            </a:r>
          </a:p>
        </p:txBody>
      </p:sp>
      <p:pic>
        <p:nvPicPr>
          <p:cNvPr id="3" name="Picture 2">
            <a:extLst>
              <a:ext uri="{FF2B5EF4-FFF2-40B4-BE49-F238E27FC236}">
                <a16:creationId xmlns:a16="http://schemas.microsoft.com/office/drawing/2014/main" id="{334090B3-D990-433E-A2CD-38C75DC22B3E}"/>
              </a:ext>
            </a:extLst>
          </p:cNvPr>
          <p:cNvPicPr>
            <a:picLocks noChangeAspect="1"/>
          </p:cNvPicPr>
          <p:nvPr/>
        </p:nvPicPr>
        <p:blipFill>
          <a:blip r:embed="rId2"/>
          <a:stretch>
            <a:fillRect/>
          </a:stretch>
        </p:blipFill>
        <p:spPr>
          <a:xfrm>
            <a:off x="379199" y="1379220"/>
            <a:ext cx="11741317" cy="4947838"/>
          </a:xfrm>
          <a:prstGeom prst="rect">
            <a:avLst/>
          </a:prstGeom>
        </p:spPr>
      </p:pic>
      <p:pic>
        <p:nvPicPr>
          <p:cNvPr id="4" name="Picture 3">
            <a:extLst>
              <a:ext uri="{FF2B5EF4-FFF2-40B4-BE49-F238E27FC236}">
                <a16:creationId xmlns:a16="http://schemas.microsoft.com/office/drawing/2014/main" id="{DF9BC491-BE77-409B-B976-4B37A29F7AE7}"/>
              </a:ext>
            </a:extLst>
          </p:cNvPr>
          <p:cNvPicPr>
            <a:picLocks noChangeAspect="1"/>
          </p:cNvPicPr>
          <p:nvPr/>
        </p:nvPicPr>
        <p:blipFill>
          <a:blip r:embed="rId3"/>
          <a:stretch>
            <a:fillRect/>
          </a:stretch>
        </p:blipFill>
        <p:spPr>
          <a:xfrm>
            <a:off x="4081956" y="5076145"/>
            <a:ext cx="5629275" cy="1295400"/>
          </a:xfrm>
          <a:prstGeom prst="rect">
            <a:avLst/>
          </a:prstGeom>
        </p:spPr>
      </p:pic>
      <p:sp>
        <p:nvSpPr>
          <p:cNvPr id="5" name="Rectangle 4">
            <a:extLst>
              <a:ext uri="{FF2B5EF4-FFF2-40B4-BE49-F238E27FC236}">
                <a16:creationId xmlns:a16="http://schemas.microsoft.com/office/drawing/2014/main" id="{12A80920-2AD7-4191-B5E9-B9A4DA405AAC}"/>
              </a:ext>
            </a:extLst>
          </p:cNvPr>
          <p:cNvSpPr/>
          <p:nvPr/>
        </p:nvSpPr>
        <p:spPr>
          <a:xfrm>
            <a:off x="379200" y="4117996"/>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2797224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B718-071D-4AB5-AC6B-E6C1950C78EA}"/>
              </a:ext>
            </a:extLst>
          </p:cNvPr>
          <p:cNvSpPr>
            <a:spLocks noGrp="1"/>
          </p:cNvSpPr>
          <p:nvPr>
            <p:ph type="title"/>
          </p:nvPr>
        </p:nvSpPr>
        <p:spPr/>
        <p:txBody>
          <a:bodyPr>
            <a:normAutofit/>
          </a:bodyPr>
          <a:lstStyle/>
          <a:p>
            <a:r>
              <a:rPr lang="en-IN" sz="3600">
                <a:effectLst/>
              </a:rPr>
              <a:t>throw keyword</a:t>
            </a:r>
            <a:endParaRPr lang="en-IN" sz="3600"/>
          </a:p>
        </p:txBody>
      </p:sp>
      <p:sp>
        <p:nvSpPr>
          <p:cNvPr id="3" name="Content Placeholder 2">
            <a:extLst>
              <a:ext uri="{FF2B5EF4-FFF2-40B4-BE49-F238E27FC236}">
                <a16:creationId xmlns:a16="http://schemas.microsoft.com/office/drawing/2014/main" id="{820919BC-CB7F-4E1B-BF5D-4E5453FECBDC}"/>
              </a:ext>
            </a:extLst>
          </p:cNvPr>
          <p:cNvSpPr>
            <a:spLocks noGrp="1"/>
          </p:cNvSpPr>
          <p:nvPr>
            <p:ph idx="1"/>
          </p:nvPr>
        </p:nvSpPr>
        <p:spPr>
          <a:xfrm>
            <a:off x="379200" y="1328854"/>
            <a:ext cx="11345747" cy="4927622"/>
          </a:xfrm>
        </p:spPr>
        <p:txBody>
          <a:bodyPr>
            <a:normAutofit/>
          </a:bodyPr>
          <a:lstStyle/>
          <a:p>
            <a:r>
              <a:rPr lang="en-US" sz="2400">
                <a:effectLst/>
              </a:rPr>
              <a:t>The Java throw keyword is used to explicitly throw an exception.</a:t>
            </a:r>
          </a:p>
          <a:p>
            <a:r>
              <a:rPr lang="en-US" sz="2400">
                <a:effectLst/>
              </a:rPr>
              <a:t>We can throw either checked or unchecked exception in java by throw keyword. The throw keyword is mainly used to throw custom exception</a:t>
            </a:r>
          </a:p>
          <a:p>
            <a:endParaRPr lang="en-US" sz="5500">
              <a:effectLst/>
            </a:endParaRPr>
          </a:p>
        </p:txBody>
      </p:sp>
      <p:pic>
        <p:nvPicPr>
          <p:cNvPr id="4" name="Picture 3">
            <a:extLst>
              <a:ext uri="{FF2B5EF4-FFF2-40B4-BE49-F238E27FC236}">
                <a16:creationId xmlns:a16="http://schemas.microsoft.com/office/drawing/2014/main" id="{73B1781D-AFD8-4624-847B-81FF79026A61}"/>
              </a:ext>
            </a:extLst>
          </p:cNvPr>
          <p:cNvPicPr>
            <a:picLocks noChangeAspect="1"/>
          </p:cNvPicPr>
          <p:nvPr/>
        </p:nvPicPr>
        <p:blipFill>
          <a:blip r:embed="rId2"/>
          <a:stretch>
            <a:fillRect/>
          </a:stretch>
        </p:blipFill>
        <p:spPr>
          <a:xfrm>
            <a:off x="922699" y="2605163"/>
            <a:ext cx="9385740" cy="4500504"/>
          </a:xfrm>
          <a:prstGeom prst="rect">
            <a:avLst/>
          </a:prstGeom>
        </p:spPr>
      </p:pic>
      <p:pic>
        <p:nvPicPr>
          <p:cNvPr id="5" name="Picture 4">
            <a:extLst>
              <a:ext uri="{FF2B5EF4-FFF2-40B4-BE49-F238E27FC236}">
                <a16:creationId xmlns:a16="http://schemas.microsoft.com/office/drawing/2014/main" id="{2649A150-2597-48C6-AAF3-988C1A06A90E}"/>
              </a:ext>
            </a:extLst>
          </p:cNvPr>
          <p:cNvPicPr>
            <a:picLocks noChangeAspect="1"/>
          </p:cNvPicPr>
          <p:nvPr/>
        </p:nvPicPr>
        <p:blipFill>
          <a:blip r:embed="rId3"/>
          <a:stretch>
            <a:fillRect/>
          </a:stretch>
        </p:blipFill>
        <p:spPr>
          <a:xfrm>
            <a:off x="4280400" y="5727618"/>
            <a:ext cx="2600325" cy="952500"/>
          </a:xfrm>
          <a:prstGeom prst="rect">
            <a:avLst/>
          </a:prstGeom>
        </p:spPr>
      </p:pic>
      <p:sp>
        <p:nvSpPr>
          <p:cNvPr id="6" name="Rectangle 5">
            <a:extLst>
              <a:ext uri="{FF2B5EF4-FFF2-40B4-BE49-F238E27FC236}">
                <a16:creationId xmlns:a16="http://schemas.microsoft.com/office/drawing/2014/main" id="{2AC8CB10-1CFF-41B0-825F-2AE24702D4A7}"/>
              </a:ext>
            </a:extLst>
          </p:cNvPr>
          <p:cNvSpPr/>
          <p:nvPr/>
        </p:nvSpPr>
        <p:spPr>
          <a:xfrm>
            <a:off x="7084800" y="3087835"/>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127364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6E51-EABA-48FD-B47A-C1761F8B3406}"/>
              </a:ext>
            </a:extLst>
          </p:cNvPr>
          <p:cNvSpPr>
            <a:spLocks noGrp="1"/>
          </p:cNvSpPr>
          <p:nvPr>
            <p:ph type="title"/>
          </p:nvPr>
        </p:nvSpPr>
        <p:spPr/>
        <p:txBody>
          <a:bodyPr>
            <a:normAutofit/>
          </a:bodyPr>
          <a:lstStyle/>
          <a:p>
            <a:r>
              <a:rPr lang="en-IN" sz="3600"/>
              <a:t>Throws Keyword</a:t>
            </a:r>
          </a:p>
        </p:txBody>
      </p:sp>
      <p:sp>
        <p:nvSpPr>
          <p:cNvPr id="3" name="Content Placeholder 2">
            <a:extLst>
              <a:ext uri="{FF2B5EF4-FFF2-40B4-BE49-F238E27FC236}">
                <a16:creationId xmlns:a16="http://schemas.microsoft.com/office/drawing/2014/main" id="{677EA42D-32C6-4FB0-AA07-11873F1CCCCE}"/>
              </a:ext>
            </a:extLst>
          </p:cNvPr>
          <p:cNvSpPr>
            <a:spLocks noGrp="1"/>
          </p:cNvSpPr>
          <p:nvPr>
            <p:ph idx="1"/>
          </p:nvPr>
        </p:nvSpPr>
        <p:spPr/>
        <p:txBody>
          <a:bodyPr/>
          <a:lstStyle/>
          <a:p>
            <a:r>
              <a:rPr lang="en-US" sz="2400"/>
              <a:t>The </a:t>
            </a:r>
            <a:r>
              <a:rPr lang="en-US" sz="2400" b="1"/>
              <a:t>Java throws keyword</a:t>
            </a:r>
            <a:r>
              <a:rPr lang="en-US" sz="2400"/>
              <a:t> is used to declare an exception. It gives an information to the programmer that there may occur an exception so it is better for the programmer to provide the exception handling code so that normal flow can be maintained.</a:t>
            </a:r>
          </a:p>
          <a:p>
            <a:r>
              <a:rPr lang="en-US" sz="2400"/>
              <a:t>Exception Handling is mainly used to handle the checked exceptions. If there occurs any unchecked exception such as </a:t>
            </a:r>
            <a:r>
              <a:rPr lang="en-US" sz="2400" err="1"/>
              <a:t>NullPointerException</a:t>
            </a:r>
            <a:r>
              <a:rPr lang="en-US" sz="2400"/>
              <a:t>, it is programmers fault that he is not performing check up before the code being used.</a:t>
            </a:r>
          </a:p>
          <a:p>
            <a:r>
              <a:rPr lang="en-US" sz="2400"/>
              <a:t>Checked exception (compile time) force you to handle them, if you don’t handle them then the program will not compile.</a:t>
            </a:r>
          </a:p>
          <a:p>
            <a:r>
              <a:rPr lang="en-US" sz="2400" b="1"/>
              <a:t>Throws keyword</a:t>
            </a:r>
            <a:r>
              <a:rPr lang="en-US" sz="2400"/>
              <a:t> is used for handling checked exceptions . By using throws we can declare multiple exceptions in one. </a:t>
            </a:r>
          </a:p>
          <a:p>
            <a:endParaRPr lang="en-IN"/>
          </a:p>
          <a:p>
            <a:pPr marL="0" indent="0">
              <a:buNone/>
            </a:pPr>
            <a:endParaRPr lang="en-IN"/>
          </a:p>
        </p:txBody>
      </p:sp>
    </p:spTree>
    <p:extLst>
      <p:ext uri="{BB962C8B-B14F-4D97-AF65-F5344CB8AC3E}">
        <p14:creationId xmlns:p14="http://schemas.microsoft.com/office/powerpoint/2010/main" val="3151768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8B12-C137-4906-B438-3728A67675FC}"/>
              </a:ext>
            </a:extLst>
          </p:cNvPr>
          <p:cNvSpPr>
            <a:spLocks noGrp="1"/>
          </p:cNvSpPr>
          <p:nvPr>
            <p:ph type="title"/>
          </p:nvPr>
        </p:nvSpPr>
        <p:spPr/>
        <p:txBody>
          <a:bodyPr/>
          <a:lstStyle/>
          <a:p>
            <a:r>
              <a:rPr lang="en-IN"/>
              <a:t>Throws keyword</a:t>
            </a:r>
          </a:p>
        </p:txBody>
      </p:sp>
      <p:sp>
        <p:nvSpPr>
          <p:cNvPr id="3" name="Rectangle 2">
            <a:extLst>
              <a:ext uri="{FF2B5EF4-FFF2-40B4-BE49-F238E27FC236}">
                <a16:creationId xmlns:a16="http://schemas.microsoft.com/office/drawing/2014/main" id="{B42599DD-B563-4DD2-AD51-CE49A2A77A8C}"/>
              </a:ext>
            </a:extLst>
          </p:cNvPr>
          <p:cNvSpPr/>
          <p:nvPr/>
        </p:nvSpPr>
        <p:spPr>
          <a:xfrm>
            <a:off x="379200" y="1274948"/>
            <a:ext cx="10477986" cy="3264483"/>
          </a:xfrm>
          <a:prstGeom prst="rect">
            <a:avLst/>
          </a:prstGeom>
        </p:spPr>
        <p:txBody>
          <a:bodyPr wrap="square">
            <a:spAutoFit/>
          </a:bodyPr>
          <a:lstStyle/>
          <a:p>
            <a:pPr marL="228600" indent="-228600">
              <a:lnSpc>
                <a:spcPct val="90000"/>
              </a:lnSpc>
              <a:spcBef>
                <a:spcPts val="1000"/>
              </a:spcBef>
              <a:buFont typeface="Arial"/>
              <a:buChar char="•"/>
            </a:pPr>
            <a:r>
              <a:rPr lang="en-US" sz="2400">
                <a:latin typeface="Calibri" charset="0"/>
                <a:cs typeface="Calibri" charset="0"/>
              </a:rPr>
              <a:t>throws is used to throw an exception object implicitly. It is used with the method signature. More than one type of exception can be declared with method signature, they should be comma separated.</a:t>
            </a:r>
          </a:p>
          <a:p>
            <a:pPr>
              <a:lnSpc>
                <a:spcPct val="90000"/>
              </a:lnSpc>
              <a:spcBef>
                <a:spcPts val="1000"/>
              </a:spcBef>
            </a:pPr>
            <a:r>
              <a:rPr lang="en-US" sz="2400">
                <a:latin typeface="Calibri" charset="0"/>
                <a:cs typeface="Calibri" charset="0"/>
              </a:rPr>
              <a:t>Note:</a:t>
            </a:r>
          </a:p>
          <a:p>
            <a:pPr marL="228600" indent="-228600">
              <a:lnSpc>
                <a:spcPct val="90000"/>
              </a:lnSpc>
              <a:spcBef>
                <a:spcPts val="1000"/>
              </a:spcBef>
              <a:buFont typeface="Arial"/>
              <a:buChar char="•"/>
            </a:pPr>
            <a:r>
              <a:rPr lang="en-US" sz="2400">
                <a:latin typeface="Calibri" charset="0"/>
                <a:cs typeface="Calibri" charset="0"/>
              </a:rPr>
              <a:t>throws is mainly used to throw checked exception.</a:t>
            </a:r>
          </a:p>
          <a:p>
            <a:pPr marL="228600" indent="-228600">
              <a:lnSpc>
                <a:spcPct val="90000"/>
              </a:lnSpc>
              <a:spcBef>
                <a:spcPts val="1000"/>
              </a:spcBef>
              <a:buFont typeface="Arial"/>
              <a:buChar char="•"/>
            </a:pPr>
            <a:r>
              <a:rPr lang="en-US" sz="2400">
                <a:latin typeface="Calibri" charset="0"/>
                <a:cs typeface="Calibri" charset="0"/>
              </a:rPr>
              <a:t>If you are calling a method that declares an exception, you must either caught or declare the exception.</a:t>
            </a:r>
          </a:p>
          <a:p>
            <a:pPr marL="228600" indent="-228600">
              <a:lnSpc>
                <a:spcPct val="90000"/>
              </a:lnSpc>
              <a:spcBef>
                <a:spcPts val="1000"/>
              </a:spcBef>
              <a:buFont typeface="Arial"/>
              <a:buChar char="•"/>
            </a:pPr>
            <a:r>
              <a:rPr lang="en-US" sz="2400">
                <a:latin typeface="Calibri" charset="0"/>
                <a:cs typeface="Calibri" charset="0"/>
              </a:rPr>
              <a:t>We can rethrow the exception.</a:t>
            </a:r>
          </a:p>
        </p:txBody>
      </p:sp>
    </p:spTree>
    <p:extLst>
      <p:ext uri="{BB962C8B-B14F-4D97-AF65-F5344CB8AC3E}">
        <p14:creationId xmlns:p14="http://schemas.microsoft.com/office/powerpoint/2010/main" val="150978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28A46-FE04-4597-8483-B9CFD3B419D1}"/>
              </a:ext>
            </a:extLst>
          </p:cNvPr>
          <p:cNvSpPr>
            <a:spLocks noGrp="1"/>
          </p:cNvSpPr>
          <p:nvPr>
            <p:ph type="title"/>
          </p:nvPr>
        </p:nvSpPr>
        <p:spPr/>
        <p:txBody>
          <a:bodyPr/>
          <a:lstStyle/>
          <a:p>
            <a:r>
              <a:rPr lang="en-IN"/>
              <a:t>Throws example</a:t>
            </a:r>
          </a:p>
        </p:txBody>
      </p:sp>
      <p:pic>
        <p:nvPicPr>
          <p:cNvPr id="3" name="Picture 2">
            <a:extLst>
              <a:ext uri="{FF2B5EF4-FFF2-40B4-BE49-F238E27FC236}">
                <a16:creationId xmlns:a16="http://schemas.microsoft.com/office/drawing/2014/main" id="{94D1B964-C5C0-4AA1-9E1C-021F463DCA42}"/>
              </a:ext>
            </a:extLst>
          </p:cNvPr>
          <p:cNvPicPr>
            <a:picLocks noChangeAspect="1"/>
          </p:cNvPicPr>
          <p:nvPr/>
        </p:nvPicPr>
        <p:blipFill>
          <a:blip r:embed="rId2"/>
          <a:stretch>
            <a:fillRect/>
          </a:stretch>
        </p:blipFill>
        <p:spPr>
          <a:xfrm>
            <a:off x="241272" y="260022"/>
            <a:ext cx="11709456" cy="6508392"/>
          </a:xfrm>
          <a:prstGeom prst="rect">
            <a:avLst/>
          </a:prstGeom>
        </p:spPr>
      </p:pic>
      <p:sp>
        <p:nvSpPr>
          <p:cNvPr id="4" name="Rectangle 3">
            <a:extLst>
              <a:ext uri="{FF2B5EF4-FFF2-40B4-BE49-F238E27FC236}">
                <a16:creationId xmlns:a16="http://schemas.microsoft.com/office/drawing/2014/main" id="{C6BE7D5E-B09D-4D18-9D1D-72E59FF618C7}"/>
              </a:ext>
            </a:extLst>
          </p:cNvPr>
          <p:cNvSpPr/>
          <p:nvPr/>
        </p:nvSpPr>
        <p:spPr>
          <a:xfrm>
            <a:off x="8553156" y="2372217"/>
            <a:ext cx="934871" cy="369332"/>
          </a:xfrm>
          <a:prstGeom prst="rect">
            <a:avLst/>
          </a:prstGeom>
        </p:spPr>
        <p:txBody>
          <a:bodyPr wrap="none">
            <a:spAutoFit/>
          </a:bodyPr>
          <a:lstStyle/>
          <a:p>
            <a:r>
              <a:rPr lang="en-IN" u="sng"/>
              <a:t>Output:</a:t>
            </a:r>
          </a:p>
        </p:txBody>
      </p:sp>
      <p:pic>
        <p:nvPicPr>
          <p:cNvPr id="5" name="Picture 4">
            <a:extLst>
              <a:ext uri="{FF2B5EF4-FFF2-40B4-BE49-F238E27FC236}">
                <a16:creationId xmlns:a16="http://schemas.microsoft.com/office/drawing/2014/main" id="{8E6F75A7-3C81-4413-9DC8-F5E9FA25AD72}"/>
              </a:ext>
            </a:extLst>
          </p:cNvPr>
          <p:cNvPicPr>
            <a:picLocks noChangeAspect="1"/>
          </p:cNvPicPr>
          <p:nvPr/>
        </p:nvPicPr>
        <p:blipFill>
          <a:blip r:embed="rId3"/>
          <a:stretch>
            <a:fillRect/>
          </a:stretch>
        </p:blipFill>
        <p:spPr>
          <a:xfrm>
            <a:off x="4900336" y="6257925"/>
            <a:ext cx="3209925" cy="600075"/>
          </a:xfrm>
          <a:prstGeom prst="rect">
            <a:avLst/>
          </a:prstGeom>
        </p:spPr>
      </p:pic>
    </p:spTree>
    <p:extLst>
      <p:ext uri="{BB962C8B-B14F-4D97-AF65-F5344CB8AC3E}">
        <p14:creationId xmlns:p14="http://schemas.microsoft.com/office/powerpoint/2010/main" val="2833183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28A3-5D20-4BCB-88C2-02557C0E3525}"/>
              </a:ext>
            </a:extLst>
          </p:cNvPr>
          <p:cNvSpPr>
            <a:spLocks noGrp="1"/>
          </p:cNvSpPr>
          <p:nvPr>
            <p:ph type="title"/>
          </p:nvPr>
        </p:nvSpPr>
        <p:spPr>
          <a:xfrm>
            <a:off x="405705" y="472057"/>
            <a:ext cx="10477986" cy="612337"/>
          </a:xfrm>
        </p:spPr>
        <p:txBody>
          <a:bodyPr/>
          <a:lstStyle/>
          <a:p>
            <a:r>
              <a:rPr lang="en-US" altLang="en-US" sz="3600"/>
              <a:t>Difference between throw and throws</a:t>
            </a:r>
            <a:br>
              <a:rPr lang="en-US" altLang="en-US" b="1">
                <a:latin typeface="Roboto"/>
              </a:rPr>
            </a:br>
            <a:endParaRPr lang="en-IN"/>
          </a:p>
        </p:txBody>
      </p:sp>
      <p:graphicFrame>
        <p:nvGraphicFramePr>
          <p:cNvPr id="4" name="Content Placeholder 3">
            <a:extLst>
              <a:ext uri="{FF2B5EF4-FFF2-40B4-BE49-F238E27FC236}">
                <a16:creationId xmlns:a16="http://schemas.microsoft.com/office/drawing/2014/main" id="{755B7E0D-B979-4BFE-9159-A7A7FF6D355F}"/>
              </a:ext>
            </a:extLst>
          </p:cNvPr>
          <p:cNvGraphicFramePr>
            <a:graphicFrameLocks noGrp="1"/>
          </p:cNvGraphicFramePr>
          <p:nvPr>
            <p:ph idx="1"/>
            <p:extLst>
              <p:ext uri="{D42A27DB-BD31-4B8C-83A1-F6EECF244321}">
                <p14:modId xmlns:p14="http://schemas.microsoft.com/office/powerpoint/2010/main" val="2784549381"/>
              </p:ext>
            </p:extLst>
          </p:nvPr>
        </p:nvGraphicFramePr>
        <p:xfrm>
          <a:off x="405705" y="1531662"/>
          <a:ext cx="10515600" cy="2926080"/>
        </p:xfrm>
        <a:graphic>
          <a:graphicData uri="http://schemas.openxmlformats.org/drawingml/2006/table">
            <a:tbl>
              <a:tblPr>
                <a:tableStyleId>{3C2FFA5D-87B4-456A-9821-1D502468CF0F}</a:tableStyleId>
              </a:tblPr>
              <a:tblGrid>
                <a:gridCol w="5257800">
                  <a:extLst>
                    <a:ext uri="{9D8B030D-6E8A-4147-A177-3AD203B41FA5}">
                      <a16:colId xmlns:a16="http://schemas.microsoft.com/office/drawing/2014/main" val="1948050450"/>
                    </a:ext>
                  </a:extLst>
                </a:gridCol>
                <a:gridCol w="5257800">
                  <a:extLst>
                    <a:ext uri="{9D8B030D-6E8A-4147-A177-3AD203B41FA5}">
                      <a16:colId xmlns:a16="http://schemas.microsoft.com/office/drawing/2014/main" val="1094554175"/>
                    </a:ext>
                  </a:extLst>
                </a:gridCol>
              </a:tblGrid>
              <a:tr h="0">
                <a:tc>
                  <a:txBody>
                    <a:bodyPr/>
                    <a:lstStyle/>
                    <a:p>
                      <a:r>
                        <a:rPr lang="en-IN" b="1"/>
                        <a:t>throw</a:t>
                      </a:r>
                    </a:p>
                  </a:txBody>
                  <a:tcPr anchor="ctr"/>
                </a:tc>
                <a:tc>
                  <a:txBody>
                    <a:bodyPr/>
                    <a:lstStyle/>
                    <a:p>
                      <a:r>
                        <a:rPr lang="en-IN" b="1"/>
                        <a:t>throws</a:t>
                      </a:r>
                    </a:p>
                  </a:txBody>
                  <a:tcPr anchor="ctr"/>
                </a:tc>
                <a:extLst>
                  <a:ext uri="{0D108BD9-81ED-4DB2-BD59-A6C34878D82A}">
                    <a16:rowId xmlns:a16="http://schemas.microsoft.com/office/drawing/2014/main" val="1089097643"/>
                  </a:ext>
                </a:extLst>
              </a:tr>
              <a:tr h="0">
                <a:tc>
                  <a:txBody>
                    <a:bodyPr/>
                    <a:lstStyle/>
                    <a:p>
                      <a:r>
                        <a:rPr lang="en-US"/>
                        <a:t>throw keyword is used to throw an exception explicitly.</a:t>
                      </a:r>
                    </a:p>
                  </a:txBody>
                  <a:tcPr anchor="ctr"/>
                </a:tc>
                <a:tc>
                  <a:txBody>
                    <a:bodyPr/>
                    <a:lstStyle/>
                    <a:p>
                      <a:r>
                        <a:rPr lang="en-US"/>
                        <a:t>throws keyword is used to declare an exception possible during its execution.</a:t>
                      </a:r>
                    </a:p>
                  </a:txBody>
                  <a:tcPr anchor="ctr"/>
                </a:tc>
                <a:extLst>
                  <a:ext uri="{0D108BD9-81ED-4DB2-BD59-A6C34878D82A}">
                    <a16:rowId xmlns:a16="http://schemas.microsoft.com/office/drawing/2014/main" val="788155471"/>
                  </a:ext>
                </a:extLst>
              </a:tr>
              <a:tr h="0">
                <a:tc>
                  <a:txBody>
                    <a:bodyPr/>
                    <a:lstStyle/>
                    <a:p>
                      <a:r>
                        <a:rPr lang="en-US"/>
                        <a:t>throw keyword is followed by an instance of Throwable class or one of its sub-classes.</a:t>
                      </a:r>
                    </a:p>
                  </a:txBody>
                  <a:tcPr anchor="ctr"/>
                </a:tc>
                <a:tc>
                  <a:txBody>
                    <a:bodyPr/>
                    <a:lstStyle/>
                    <a:p>
                      <a:r>
                        <a:rPr lang="en-US"/>
                        <a:t>throws keyword is followed by one or more Exception class names separated by commas.</a:t>
                      </a:r>
                    </a:p>
                  </a:txBody>
                  <a:tcPr anchor="ctr"/>
                </a:tc>
                <a:extLst>
                  <a:ext uri="{0D108BD9-81ED-4DB2-BD59-A6C34878D82A}">
                    <a16:rowId xmlns:a16="http://schemas.microsoft.com/office/drawing/2014/main" val="3349366427"/>
                  </a:ext>
                </a:extLst>
              </a:tr>
              <a:tr h="0">
                <a:tc>
                  <a:txBody>
                    <a:bodyPr/>
                    <a:lstStyle/>
                    <a:p>
                      <a:r>
                        <a:rPr lang="en-US"/>
                        <a:t>throw keyword is declared inside a method body.</a:t>
                      </a:r>
                    </a:p>
                  </a:txBody>
                  <a:tcPr anchor="ctr"/>
                </a:tc>
                <a:tc>
                  <a:txBody>
                    <a:bodyPr/>
                    <a:lstStyle/>
                    <a:p>
                      <a:r>
                        <a:rPr lang="en-US"/>
                        <a:t>throws keyword is used with method signature (method declaration).</a:t>
                      </a:r>
                    </a:p>
                  </a:txBody>
                  <a:tcPr anchor="ctr"/>
                </a:tc>
                <a:extLst>
                  <a:ext uri="{0D108BD9-81ED-4DB2-BD59-A6C34878D82A}">
                    <a16:rowId xmlns:a16="http://schemas.microsoft.com/office/drawing/2014/main" val="63197624"/>
                  </a:ext>
                </a:extLst>
              </a:tr>
              <a:tr h="0">
                <a:tc>
                  <a:txBody>
                    <a:bodyPr/>
                    <a:lstStyle/>
                    <a:p>
                      <a:r>
                        <a:rPr lang="en-US"/>
                        <a:t>We cannot throw multiple exceptions using throw keyword.</a:t>
                      </a:r>
                    </a:p>
                  </a:txBody>
                  <a:tcPr anchor="ctr"/>
                </a:tc>
                <a:tc>
                  <a:txBody>
                    <a:bodyPr/>
                    <a:lstStyle/>
                    <a:p>
                      <a:r>
                        <a:rPr lang="en-US"/>
                        <a:t>We can declare multiple exceptions (separated by commas) using throws keyword.</a:t>
                      </a:r>
                    </a:p>
                  </a:txBody>
                  <a:tcPr anchor="ctr"/>
                </a:tc>
                <a:extLst>
                  <a:ext uri="{0D108BD9-81ED-4DB2-BD59-A6C34878D82A}">
                    <a16:rowId xmlns:a16="http://schemas.microsoft.com/office/drawing/2014/main" val="1345416243"/>
                  </a:ext>
                </a:extLst>
              </a:tr>
            </a:tbl>
          </a:graphicData>
        </a:graphic>
      </p:graphicFrame>
    </p:spTree>
    <p:extLst>
      <p:ext uri="{BB962C8B-B14F-4D97-AF65-F5344CB8AC3E}">
        <p14:creationId xmlns:p14="http://schemas.microsoft.com/office/powerpoint/2010/main" val="1404986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A294C-812B-4A2C-97FE-545B588EBA1D}"/>
              </a:ext>
            </a:extLst>
          </p:cNvPr>
          <p:cNvSpPr>
            <a:spLocks noGrp="1"/>
          </p:cNvSpPr>
          <p:nvPr>
            <p:ph type="title"/>
          </p:nvPr>
        </p:nvSpPr>
        <p:spPr/>
        <p:txBody>
          <a:bodyPr>
            <a:normAutofit/>
          </a:bodyPr>
          <a:lstStyle/>
          <a:p>
            <a:r>
              <a:rPr lang="en-IN" sz="3600"/>
              <a:t>User Defined Exception</a:t>
            </a:r>
          </a:p>
        </p:txBody>
      </p:sp>
      <p:sp>
        <p:nvSpPr>
          <p:cNvPr id="3" name="Content Placeholder 2">
            <a:extLst>
              <a:ext uri="{FF2B5EF4-FFF2-40B4-BE49-F238E27FC236}">
                <a16:creationId xmlns:a16="http://schemas.microsoft.com/office/drawing/2014/main" id="{08F64313-606C-47A2-97B1-D61554CAB17B}"/>
              </a:ext>
            </a:extLst>
          </p:cNvPr>
          <p:cNvSpPr>
            <a:spLocks noGrp="1"/>
          </p:cNvSpPr>
          <p:nvPr>
            <p:ph idx="1"/>
          </p:nvPr>
        </p:nvSpPr>
        <p:spPr>
          <a:xfrm>
            <a:off x="379200" y="1255782"/>
            <a:ext cx="10515600" cy="4351338"/>
          </a:xfrm>
        </p:spPr>
        <p:txBody>
          <a:bodyPr>
            <a:normAutofit/>
          </a:bodyPr>
          <a:lstStyle/>
          <a:p>
            <a:r>
              <a:rPr lang="en-US" sz="2400"/>
              <a:t>If you are creating your own Exception that is known as custom exception or user-defined exception. Java custom exceptions are used to customize the exception according to user need.</a:t>
            </a:r>
          </a:p>
          <a:p>
            <a:r>
              <a:rPr lang="en-US" sz="2400"/>
              <a:t>By the help of custom exception, you can have your own exception and message.</a:t>
            </a:r>
          </a:p>
          <a:p>
            <a:pPr marL="0" indent="0">
              <a:buNone/>
            </a:pPr>
            <a:endParaRPr lang="en-IN" b="1"/>
          </a:p>
        </p:txBody>
      </p:sp>
      <p:pic>
        <p:nvPicPr>
          <p:cNvPr id="4" name="Picture 3">
            <a:extLst>
              <a:ext uri="{FF2B5EF4-FFF2-40B4-BE49-F238E27FC236}">
                <a16:creationId xmlns:a16="http://schemas.microsoft.com/office/drawing/2014/main" id="{494CCFA6-D452-40A1-97AB-8FD920163711}"/>
              </a:ext>
            </a:extLst>
          </p:cNvPr>
          <p:cNvPicPr>
            <a:picLocks noChangeAspect="1"/>
          </p:cNvPicPr>
          <p:nvPr/>
        </p:nvPicPr>
        <p:blipFill>
          <a:blip r:embed="rId2"/>
          <a:stretch>
            <a:fillRect/>
          </a:stretch>
        </p:blipFill>
        <p:spPr>
          <a:xfrm>
            <a:off x="1128889" y="2950623"/>
            <a:ext cx="10261599" cy="3039920"/>
          </a:xfrm>
          <a:prstGeom prst="rect">
            <a:avLst/>
          </a:prstGeom>
        </p:spPr>
      </p:pic>
    </p:spTree>
    <p:extLst>
      <p:ext uri="{BB962C8B-B14F-4D97-AF65-F5344CB8AC3E}">
        <p14:creationId xmlns:p14="http://schemas.microsoft.com/office/powerpoint/2010/main" val="2013562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346-3020-4167-8B55-B350925805B9}"/>
              </a:ext>
            </a:extLst>
          </p:cNvPr>
          <p:cNvSpPr>
            <a:spLocks noGrp="1"/>
          </p:cNvSpPr>
          <p:nvPr>
            <p:ph type="title"/>
          </p:nvPr>
        </p:nvSpPr>
        <p:spPr/>
        <p:txBody>
          <a:bodyPr>
            <a:normAutofit/>
          </a:bodyPr>
          <a:lstStyle/>
          <a:p>
            <a:r>
              <a:rPr lang="en-IN" sz="3600"/>
              <a:t>User Defined Exception</a:t>
            </a:r>
          </a:p>
        </p:txBody>
      </p:sp>
      <p:pic>
        <p:nvPicPr>
          <p:cNvPr id="4" name="Content Placeholder 3">
            <a:extLst>
              <a:ext uri="{FF2B5EF4-FFF2-40B4-BE49-F238E27FC236}">
                <a16:creationId xmlns:a16="http://schemas.microsoft.com/office/drawing/2014/main" id="{DC3F63B3-CF47-4788-A7AE-E565E1094C7C}"/>
              </a:ext>
            </a:extLst>
          </p:cNvPr>
          <p:cNvPicPr>
            <a:picLocks noGrp="1" noChangeAspect="1"/>
          </p:cNvPicPr>
          <p:nvPr>
            <p:ph idx="1"/>
          </p:nvPr>
        </p:nvPicPr>
        <p:blipFill>
          <a:blip r:embed="rId2"/>
          <a:stretch>
            <a:fillRect/>
          </a:stretch>
        </p:blipFill>
        <p:spPr>
          <a:xfrm>
            <a:off x="379200" y="1408919"/>
            <a:ext cx="6257574" cy="5114424"/>
          </a:xfrm>
          <a:prstGeom prst="rect">
            <a:avLst/>
          </a:prstGeom>
        </p:spPr>
      </p:pic>
    </p:spTree>
    <p:extLst>
      <p:ext uri="{BB962C8B-B14F-4D97-AF65-F5344CB8AC3E}">
        <p14:creationId xmlns:p14="http://schemas.microsoft.com/office/powerpoint/2010/main" val="3604618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Prerequisites</a:t>
            </a:r>
            <a:endParaRPr lang="en-IN"/>
          </a:p>
        </p:txBody>
      </p:sp>
      <p:sp>
        <p:nvSpPr>
          <p:cNvPr id="12" name="Content Placeholder 11"/>
          <p:cNvSpPr>
            <a:spLocks noGrp="1"/>
          </p:cNvSpPr>
          <p:nvPr>
            <p:ph idx="1"/>
          </p:nvPr>
        </p:nvSpPr>
        <p:spPr/>
        <p:txBody>
          <a:bodyPr/>
          <a:lstStyle/>
          <a:p>
            <a:r>
              <a:rPr lang="en-IN"/>
              <a:t>Basic programming skill</a:t>
            </a:r>
          </a:p>
          <a:p>
            <a:r>
              <a:rPr lang="en-IN"/>
              <a:t>Java knowledge mandatory </a:t>
            </a:r>
          </a:p>
        </p:txBody>
      </p:sp>
    </p:spTree>
    <p:extLst>
      <p:ext uri="{BB962C8B-B14F-4D97-AF65-F5344CB8AC3E}">
        <p14:creationId xmlns:p14="http://schemas.microsoft.com/office/powerpoint/2010/main" val="3385846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854E8-1DC5-4777-B279-0C4883C72C25}"/>
              </a:ext>
            </a:extLst>
          </p:cNvPr>
          <p:cNvSpPr>
            <a:spLocks noGrp="1"/>
          </p:cNvSpPr>
          <p:nvPr>
            <p:ph type="title"/>
          </p:nvPr>
        </p:nvSpPr>
        <p:spPr/>
        <p:txBody>
          <a:bodyPr>
            <a:normAutofit/>
          </a:bodyPr>
          <a:lstStyle/>
          <a:p>
            <a:r>
              <a:rPr lang="en-IN" sz="3600"/>
              <a:t>User Defined Exception</a:t>
            </a:r>
          </a:p>
        </p:txBody>
      </p:sp>
      <p:sp>
        <p:nvSpPr>
          <p:cNvPr id="3" name="Content Placeholder 2">
            <a:extLst>
              <a:ext uri="{FF2B5EF4-FFF2-40B4-BE49-F238E27FC236}">
                <a16:creationId xmlns:a16="http://schemas.microsoft.com/office/drawing/2014/main" id="{1B01C9A7-0617-45F0-BE88-2E53E02A32BE}"/>
              </a:ext>
            </a:extLst>
          </p:cNvPr>
          <p:cNvSpPr>
            <a:spLocks noGrp="1"/>
          </p:cNvSpPr>
          <p:nvPr>
            <p:ph idx="1"/>
          </p:nvPr>
        </p:nvSpPr>
        <p:spPr/>
        <p:txBody>
          <a:bodyPr/>
          <a:lstStyle/>
          <a:p>
            <a:pPr marL="0" indent="0">
              <a:buNone/>
            </a:pPr>
            <a:endParaRPr lang="en-IN"/>
          </a:p>
          <a:p>
            <a:pPr marL="0" indent="0">
              <a:buNone/>
            </a:pPr>
            <a:endParaRPr lang="en-IN"/>
          </a:p>
          <a:p>
            <a:endParaRPr lang="en-IN"/>
          </a:p>
        </p:txBody>
      </p:sp>
      <p:pic>
        <p:nvPicPr>
          <p:cNvPr id="5" name="Picture 4">
            <a:extLst>
              <a:ext uri="{FF2B5EF4-FFF2-40B4-BE49-F238E27FC236}">
                <a16:creationId xmlns:a16="http://schemas.microsoft.com/office/drawing/2014/main" id="{CB19970D-A7AA-492D-A413-7E9032B2CED0}"/>
              </a:ext>
            </a:extLst>
          </p:cNvPr>
          <p:cNvPicPr>
            <a:picLocks noChangeAspect="1"/>
          </p:cNvPicPr>
          <p:nvPr/>
        </p:nvPicPr>
        <p:blipFill>
          <a:blip r:embed="rId2"/>
          <a:stretch>
            <a:fillRect/>
          </a:stretch>
        </p:blipFill>
        <p:spPr>
          <a:xfrm>
            <a:off x="379199" y="1249341"/>
            <a:ext cx="8595989" cy="4927622"/>
          </a:xfrm>
          <a:prstGeom prst="rect">
            <a:avLst/>
          </a:prstGeom>
        </p:spPr>
      </p:pic>
    </p:spTree>
    <p:extLst>
      <p:ext uri="{BB962C8B-B14F-4D97-AF65-F5344CB8AC3E}">
        <p14:creationId xmlns:p14="http://schemas.microsoft.com/office/powerpoint/2010/main" val="530676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79402-8F67-4D05-9E2B-2D9D08AA2C4E}"/>
              </a:ext>
            </a:extLst>
          </p:cNvPr>
          <p:cNvSpPr>
            <a:spLocks noGrp="1"/>
          </p:cNvSpPr>
          <p:nvPr>
            <p:ph type="title"/>
          </p:nvPr>
        </p:nvSpPr>
        <p:spPr/>
        <p:txBody>
          <a:bodyPr/>
          <a:lstStyle/>
          <a:p>
            <a:r>
              <a:rPr lang="en-IN"/>
              <a:t>User Defined Exception</a:t>
            </a:r>
          </a:p>
        </p:txBody>
      </p:sp>
      <p:pic>
        <p:nvPicPr>
          <p:cNvPr id="3" name="Picture 2">
            <a:extLst>
              <a:ext uri="{FF2B5EF4-FFF2-40B4-BE49-F238E27FC236}">
                <a16:creationId xmlns:a16="http://schemas.microsoft.com/office/drawing/2014/main" id="{6FC1E703-68CF-46E4-967A-7D0BF95282D1}"/>
              </a:ext>
            </a:extLst>
          </p:cNvPr>
          <p:cNvPicPr>
            <a:picLocks noChangeAspect="1"/>
          </p:cNvPicPr>
          <p:nvPr/>
        </p:nvPicPr>
        <p:blipFill>
          <a:blip r:embed="rId2"/>
          <a:stretch>
            <a:fillRect/>
          </a:stretch>
        </p:blipFill>
        <p:spPr>
          <a:xfrm>
            <a:off x="379200" y="1452049"/>
            <a:ext cx="4305300" cy="2800350"/>
          </a:xfrm>
          <a:prstGeom prst="rect">
            <a:avLst/>
          </a:prstGeom>
        </p:spPr>
      </p:pic>
      <p:sp>
        <p:nvSpPr>
          <p:cNvPr id="4" name="Rectangle 3">
            <a:extLst>
              <a:ext uri="{FF2B5EF4-FFF2-40B4-BE49-F238E27FC236}">
                <a16:creationId xmlns:a16="http://schemas.microsoft.com/office/drawing/2014/main" id="{E933EE31-552C-49CC-801B-278C2CF68C04}"/>
              </a:ext>
            </a:extLst>
          </p:cNvPr>
          <p:cNvSpPr/>
          <p:nvPr/>
        </p:nvSpPr>
        <p:spPr>
          <a:xfrm>
            <a:off x="4472898" y="1694073"/>
            <a:ext cx="934871" cy="369332"/>
          </a:xfrm>
          <a:prstGeom prst="rect">
            <a:avLst/>
          </a:prstGeom>
        </p:spPr>
        <p:txBody>
          <a:bodyPr wrap="none">
            <a:spAutoFit/>
          </a:bodyPr>
          <a:lstStyle/>
          <a:p>
            <a:r>
              <a:rPr lang="en-IN" u="sng"/>
              <a:t>Output:</a:t>
            </a:r>
          </a:p>
        </p:txBody>
      </p:sp>
      <p:pic>
        <p:nvPicPr>
          <p:cNvPr id="5" name="Picture 4">
            <a:extLst>
              <a:ext uri="{FF2B5EF4-FFF2-40B4-BE49-F238E27FC236}">
                <a16:creationId xmlns:a16="http://schemas.microsoft.com/office/drawing/2014/main" id="{7853AC15-7358-4C4B-AD58-76FEB634545D}"/>
              </a:ext>
            </a:extLst>
          </p:cNvPr>
          <p:cNvPicPr>
            <a:picLocks noChangeAspect="1"/>
          </p:cNvPicPr>
          <p:nvPr/>
        </p:nvPicPr>
        <p:blipFill>
          <a:blip r:embed="rId3"/>
          <a:stretch>
            <a:fillRect/>
          </a:stretch>
        </p:blipFill>
        <p:spPr>
          <a:xfrm>
            <a:off x="4572219" y="2270686"/>
            <a:ext cx="3019425" cy="1838325"/>
          </a:xfrm>
          <a:prstGeom prst="rect">
            <a:avLst/>
          </a:prstGeom>
        </p:spPr>
      </p:pic>
      <p:sp>
        <p:nvSpPr>
          <p:cNvPr id="6" name="Rectangle 5">
            <a:extLst>
              <a:ext uri="{FF2B5EF4-FFF2-40B4-BE49-F238E27FC236}">
                <a16:creationId xmlns:a16="http://schemas.microsoft.com/office/drawing/2014/main" id="{9F3627B2-CF31-4E77-BB83-79A274ED5ADA}"/>
              </a:ext>
            </a:extLst>
          </p:cNvPr>
          <p:cNvSpPr/>
          <p:nvPr/>
        </p:nvSpPr>
        <p:spPr>
          <a:xfrm>
            <a:off x="9034031" y="1674700"/>
            <a:ext cx="934871" cy="369332"/>
          </a:xfrm>
          <a:prstGeom prst="rect">
            <a:avLst/>
          </a:prstGeom>
        </p:spPr>
        <p:txBody>
          <a:bodyPr wrap="none">
            <a:spAutoFit/>
          </a:bodyPr>
          <a:lstStyle/>
          <a:p>
            <a:r>
              <a:rPr lang="en-IN" u="sng"/>
              <a:t>Output:</a:t>
            </a:r>
          </a:p>
        </p:txBody>
      </p:sp>
      <p:pic>
        <p:nvPicPr>
          <p:cNvPr id="7" name="Picture 6">
            <a:extLst>
              <a:ext uri="{FF2B5EF4-FFF2-40B4-BE49-F238E27FC236}">
                <a16:creationId xmlns:a16="http://schemas.microsoft.com/office/drawing/2014/main" id="{9CF4076D-FA9B-4280-81EF-4CAFA6813992}"/>
              </a:ext>
            </a:extLst>
          </p:cNvPr>
          <p:cNvPicPr>
            <a:picLocks noChangeAspect="1"/>
          </p:cNvPicPr>
          <p:nvPr/>
        </p:nvPicPr>
        <p:blipFill>
          <a:blip r:embed="rId4"/>
          <a:stretch>
            <a:fillRect/>
          </a:stretch>
        </p:blipFill>
        <p:spPr>
          <a:xfrm>
            <a:off x="8450913" y="2270686"/>
            <a:ext cx="3333750" cy="3457575"/>
          </a:xfrm>
          <a:prstGeom prst="rect">
            <a:avLst/>
          </a:prstGeom>
        </p:spPr>
      </p:pic>
    </p:spTree>
    <p:extLst>
      <p:ext uri="{BB962C8B-B14F-4D97-AF65-F5344CB8AC3E}">
        <p14:creationId xmlns:p14="http://schemas.microsoft.com/office/powerpoint/2010/main" val="2357811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21BBD-4200-48AE-BF1E-5C3FFAC74503}"/>
              </a:ext>
            </a:extLst>
          </p:cNvPr>
          <p:cNvSpPr>
            <a:spLocks noGrp="1"/>
          </p:cNvSpPr>
          <p:nvPr>
            <p:ph type="title"/>
          </p:nvPr>
        </p:nvSpPr>
        <p:spPr/>
        <p:txBody>
          <a:bodyPr/>
          <a:lstStyle/>
          <a:p>
            <a:r>
              <a:rPr lang="en-IN"/>
              <a:t>MEMORY MANAGEMENT INTRODUCTION</a:t>
            </a:r>
          </a:p>
        </p:txBody>
      </p:sp>
      <p:sp>
        <p:nvSpPr>
          <p:cNvPr id="3" name="Rectangle 2">
            <a:extLst>
              <a:ext uri="{FF2B5EF4-FFF2-40B4-BE49-F238E27FC236}">
                <a16:creationId xmlns:a16="http://schemas.microsoft.com/office/drawing/2014/main" id="{D6D47F76-2682-43B5-9ECB-2E5EE1DDF3B2}"/>
              </a:ext>
            </a:extLst>
          </p:cNvPr>
          <p:cNvSpPr/>
          <p:nvPr/>
        </p:nvSpPr>
        <p:spPr>
          <a:xfrm>
            <a:off x="379199" y="1343801"/>
            <a:ext cx="11189949" cy="3431709"/>
          </a:xfrm>
          <a:prstGeom prst="rect">
            <a:avLst/>
          </a:prstGeom>
        </p:spPr>
        <p:txBody>
          <a:bodyPr wrap="square">
            <a:spAutoFit/>
          </a:bodyPr>
          <a:lstStyle/>
          <a:p>
            <a:pPr marL="342900" indent="-342900" algn="just">
              <a:lnSpc>
                <a:spcPct val="80000"/>
              </a:lnSpc>
              <a:spcBef>
                <a:spcPts val="1000"/>
              </a:spcBef>
              <a:buFont typeface="Arial" panose="020B0604020202020204" pitchFamily="34" charset="0"/>
              <a:buChar char="•"/>
            </a:pPr>
            <a:r>
              <a:rPr lang="en-US" sz="2400">
                <a:latin typeface="Calibri" charset="0"/>
                <a:cs typeface="Calibri" charset="0"/>
              </a:rPr>
              <a:t>In C/C++, programmer is responsible for both creation and destruction of objects. Usually programmer neglects destruction of useless objects. Due to this negligence, at certain point, for creation of new objects, sufficient memory may not be available and entire program will terminate abnormally causing </a:t>
            </a:r>
            <a:r>
              <a:rPr lang="en-US" sz="2400" err="1">
                <a:latin typeface="Calibri" charset="0"/>
                <a:cs typeface="Calibri" charset="0"/>
              </a:rPr>
              <a:t>OutOfMemoryErrors</a:t>
            </a:r>
            <a:r>
              <a:rPr lang="en-US" sz="2400">
                <a:latin typeface="Calibri" charset="0"/>
                <a:cs typeface="Calibri" charset="0"/>
              </a:rPr>
              <a:t>.</a:t>
            </a:r>
          </a:p>
          <a:p>
            <a:pPr marL="342900" indent="-342900" algn="just">
              <a:lnSpc>
                <a:spcPct val="80000"/>
              </a:lnSpc>
              <a:spcBef>
                <a:spcPts val="1000"/>
              </a:spcBef>
              <a:buFont typeface="Arial" panose="020B0604020202020204" pitchFamily="34" charset="0"/>
              <a:buChar char="•"/>
            </a:pPr>
            <a:r>
              <a:rPr lang="en-US" sz="2400">
                <a:latin typeface="Calibri" charset="0"/>
                <a:cs typeface="Calibri" charset="0"/>
              </a:rPr>
              <a:t>But in Java, the programmer need not to care for all those objects which are no longer in use. Garbage collector destroys these objects.</a:t>
            </a:r>
          </a:p>
          <a:p>
            <a:pPr marL="342900" indent="-342900" algn="just">
              <a:lnSpc>
                <a:spcPct val="80000"/>
              </a:lnSpc>
              <a:spcBef>
                <a:spcPts val="1000"/>
              </a:spcBef>
              <a:buFont typeface="Arial" panose="020B0604020202020204" pitchFamily="34" charset="0"/>
              <a:buChar char="•"/>
            </a:pPr>
            <a:r>
              <a:rPr lang="en-US" sz="2400">
                <a:latin typeface="Calibri" charset="0"/>
                <a:cs typeface="Calibri" charset="0"/>
              </a:rPr>
              <a:t>Garbage collector is best example of </a:t>
            </a:r>
            <a:r>
              <a:rPr lang="en-US" sz="2400">
                <a:latin typeface="Calibri" charset="0"/>
                <a:cs typeface="Calibri" charset="0"/>
                <a:hlinkClick r:id="rId2"/>
              </a:rPr>
              <a:t>Daemon thread</a:t>
            </a:r>
            <a:r>
              <a:rPr lang="en-US" sz="2400">
                <a:latin typeface="Calibri" charset="0"/>
                <a:cs typeface="Calibri" charset="0"/>
              </a:rPr>
              <a:t> as it is always running in background.</a:t>
            </a:r>
          </a:p>
          <a:p>
            <a:pPr marL="342900" indent="-342900" algn="just">
              <a:lnSpc>
                <a:spcPct val="80000"/>
              </a:lnSpc>
              <a:spcBef>
                <a:spcPts val="1000"/>
              </a:spcBef>
              <a:buFont typeface="Arial" panose="020B0604020202020204" pitchFamily="34" charset="0"/>
              <a:buChar char="•"/>
            </a:pPr>
            <a:r>
              <a:rPr lang="en-US" sz="2400">
                <a:latin typeface="Calibri" charset="0"/>
                <a:cs typeface="Calibri" charset="0"/>
              </a:rPr>
              <a:t>Main objective of Garbage Collector is to free heap memory by destroying unreachable objects.</a:t>
            </a:r>
          </a:p>
        </p:txBody>
      </p:sp>
    </p:spTree>
    <p:extLst>
      <p:ext uri="{BB962C8B-B14F-4D97-AF65-F5344CB8AC3E}">
        <p14:creationId xmlns:p14="http://schemas.microsoft.com/office/powerpoint/2010/main" val="2929985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5C9BA-41CC-4E6D-89E6-F24566314FAD}"/>
              </a:ext>
            </a:extLst>
          </p:cNvPr>
          <p:cNvSpPr>
            <a:spLocks noGrp="1"/>
          </p:cNvSpPr>
          <p:nvPr>
            <p:ph type="title"/>
          </p:nvPr>
        </p:nvSpPr>
        <p:spPr/>
        <p:txBody>
          <a:bodyPr/>
          <a:lstStyle/>
          <a:p>
            <a:r>
              <a:rPr lang="en-IN"/>
              <a:t>Important terms :</a:t>
            </a:r>
          </a:p>
        </p:txBody>
      </p:sp>
      <p:sp>
        <p:nvSpPr>
          <p:cNvPr id="3" name="Rectangle 2">
            <a:extLst>
              <a:ext uri="{FF2B5EF4-FFF2-40B4-BE49-F238E27FC236}">
                <a16:creationId xmlns:a16="http://schemas.microsoft.com/office/drawing/2014/main" id="{9F68D9E2-5797-49FD-80BD-F854DC5F98E4}"/>
              </a:ext>
            </a:extLst>
          </p:cNvPr>
          <p:cNvSpPr/>
          <p:nvPr/>
        </p:nvSpPr>
        <p:spPr>
          <a:xfrm>
            <a:off x="379199" y="1284309"/>
            <a:ext cx="11163443" cy="4959306"/>
          </a:xfrm>
          <a:prstGeom prst="rect">
            <a:avLst/>
          </a:prstGeom>
        </p:spPr>
        <p:txBody>
          <a:bodyPr wrap="square">
            <a:spAutoFit/>
          </a:bodyPr>
          <a:lstStyle/>
          <a:p>
            <a:pPr marL="342900" indent="-342900" algn="just">
              <a:lnSpc>
                <a:spcPct val="80000"/>
              </a:lnSpc>
              <a:spcBef>
                <a:spcPts val="1000"/>
              </a:spcBef>
              <a:buFont typeface="Arial" panose="020B0604020202020204" pitchFamily="34" charset="0"/>
              <a:buChar char="•"/>
            </a:pPr>
            <a:r>
              <a:rPr lang="en-US" sz="2400" b="1">
                <a:latin typeface="Calibri" charset="0"/>
                <a:cs typeface="Calibri" charset="0"/>
              </a:rPr>
              <a:t>Unreachable objects </a:t>
            </a:r>
            <a:r>
              <a:rPr lang="en-US" sz="2400">
                <a:latin typeface="Calibri" charset="0"/>
                <a:cs typeface="Calibri" charset="0"/>
              </a:rPr>
              <a:t>: An object is said to be unreachable </a:t>
            </a:r>
            <a:r>
              <a:rPr lang="en-US" sz="2400" err="1">
                <a:latin typeface="Calibri" charset="0"/>
                <a:cs typeface="Calibri" charset="0"/>
              </a:rPr>
              <a:t>iff</a:t>
            </a:r>
            <a:r>
              <a:rPr lang="en-US" sz="2400">
                <a:latin typeface="Calibri" charset="0"/>
                <a:cs typeface="Calibri" charset="0"/>
              </a:rPr>
              <a:t> it doesn’t contain any reference to it. Also note that objects which are part of </a:t>
            </a:r>
            <a:r>
              <a:rPr lang="en-US" sz="2400">
                <a:latin typeface="Calibri" charset="0"/>
                <a:cs typeface="Calibri" charset="0"/>
                <a:hlinkClick r:id="rId2"/>
              </a:rPr>
              <a:t>island of isolation</a:t>
            </a:r>
            <a:r>
              <a:rPr lang="en-US" sz="2400">
                <a:latin typeface="Calibri" charset="0"/>
                <a:cs typeface="Calibri" charset="0"/>
              </a:rPr>
              <a:t> are also unreachable.</a:t>
            </a: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a:latin typeface="Calibri" charset="0"/>
              <a:cs typeface="Calibri" charset="0"/>
            </a:endParaRPr>
          </a:p>
          <a:p>
            <a:pPr marL="342900" indent="-342900" algn="just">
              <a:lnSpc>
                <a:spcPct val="80000"/>
              </a:lnSpc>
              <a:spcBef>
                <a:spcPts val="1000"/>
              </a:spcBef>
              <a:buFont typeface="Arial" panose="020B0604020202020204" pitchFamily="34" charset="0"/>
              <a:buChar char="•"/>
            </a:pPr>
            <a:endParaRPr lang="en-US" sz="2400" b="1">
              <a:latin typeface="Calibri" charset="0"/>
              <a:cs typeface="Calibri" charset="0"/>
            </a:endParaRPr>
          </a:p>
          <a:p>
            <a:pPr marL="342900" indent="-342900" algn="just">
              <a:lnSpc>
                <a:spcPct val="80000"/>
              </a:lnSpc>
              <a:spcBef>
                <a:spcPts val="1000"/>
              </a:spcBef>
              <a:buFont typeface="Arial" panose="020B0604020202020204" pitchFamily="34" charset="0"/>
              <a:buChar char="•"/>
            </a:pPr>
            <a:r>
              <a:rPr lang="en-US" sz="2400" b="1">
                <a:latin typeface="Calibri" charset="0"/>
                <a:cs typeface="Calibri" charset="0"/>
              </a:rPr>
              <a:t>Eligibility for garbage collection </a:t>
            </a:r>
            <a:r>
              <a:rPr lang="en-US" sz="2400">
                <a:latin typeface="Calibri" charset="0"/>
                <a:cs typeface="Calibri" charset="0"/>
              </a:rPr>
              <a:t>: An object is said to be eligible for GC(garbage collection) if it is unreachable. In above image, after i = null; integer object 4 in heap area is eligible for garbage collection </a:t>
            </a:r>
            <a:endParaRPr lang="en-IN" sz="2400">
              <a:latin typeface="Calibri" charset="0"/>
              <a:cs typeface="Calibri" charset="0"/>
            </a:endParaRPr>
          </a:p>
        </p:txBody>
      </p:sp>
      <p:pic>
        <p:nvPicPr>
          <p:cNvPr id="5" name="Picture 4">
            <a:extLst>
              <a:ext uri="{FF2B5EF4-FFF2-40B4-BE49-F238E27FC236}">
                <a16:creationId xmlns:a16="http://schemas.microsoft.com/office/drawing/2014/main" id="{A0D5A8EA-6BA4-4DAC-B30B-6973DED9C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1289" y="1842640"/>
            <a:ext cx="4065909" cy="3474427"/>
          </a:xfrm>
          <a:prstGeom prst="rect">
            <a:avLst/>
          </a:prstGeom>
        </p:spPr>
      </p:pic>
    </p:spTree>
    <p:extLst>
      <p:ext uri="{BB962C8B-B14F-4D97-AF65-F5344CB8AC3E}">
        <p14:creationId xmlns:p14="http://schemas.microsoft.com/office/powerpoint/2010/main" val="3551392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0D89F-43ED-4A72-B8E9-9EE6EDE2D23F}"/>
              </a:ext>
            </a:extLst>
          </p:cNvPr>
          <p:cNvSpPr>
            <a:spLocks noGrp="1"/>
          </p:cNvSpPr>
          <p:nvPr>
            <p:ph type="title"/>
          </p:nvPr>
        </p:nvSpPr>
        <p:spPr/>
        <p:txBody>
          <a:bodyPr/>
          <a:lstStyle/>
          <a:p>
            <a:r>
              <a:rPr lang="en-US"/>
              <a:t>Ways to make an object eligible for GC</a:t>
            </a:r>
            <a:endParaRPr lang="en-IN"/>
          </a:p>
        </p:txBody>
      </p:sp>
      <p:sp>
        <p:nvSpPr>
          <p:cNvPr id="3" name="Rectangle 2">
            <a:extLst>
              <a:ext uri="{FF2B5EF4-FFF2-40B4-BE49-F238E27FC236}">
                <a16:creationId xmlns:a16="http://schemas.microsoft.com/office/drawing/2014/main" id="{BA1EC90D-AFC8-4D18-98CA-CA270579BFB9}"/>
              </a:ext>
            </a:extLst>
          </p:cNvPr>
          <p:cNvSpPr/>
          <p:nvPr/>
        </p:nvSpPr>
        <p:spPr>
          <a:xfrm>
            <a:off x="379200" y="1168930"/>
            <a:ext cx="11189948" cy="3046988"/>
          </a:xfrm>
          <a:prstGeom prst="rect">
            <a:avLst/>
          </a:prstGeom>
        </p:spPr>
        <p:txBody>
          <a:bodyPr wrap="square">
            <a:spAutoFit/>
          </a:bodyPr>
          <a:lstStyle/>
          <a:p>
            <a:pPr>
              <a:buFont typeface="Arial" panose="020B0604020202020204" pitchFamily="34" charset="0"/>
              <a:buChar char="•"/>
            </a:pPr>
            <a:r>
              <a:rPr lang="en-US" sz="2400"/>
              <a:t>Even though programmer is not responsible to destroy useless objects but it is highly recommended to make an object unreachable(thus eligible for GC) if it is no longer required.</a:t>
            </a:r>
          </a:p>
          <a:p>
            <a:pPr>
              <a:buFont typeface="Arial" panose="020B0604020202020204" pitchFamily="34" charset="0"/>
              <a:buChar char="•"/>
            </a:pPr>
            <a:r>
              <a:rPr lang="en-US" sz="2400"/>
              <a:t>There are generally four different ways to make an object eligible for garbage collection. </a:t>
            </a:r>
          </a:p>
          <a:p>
            <a:pPr marL="1143000" lvl="2" indent="-228600">
              <a:buFont typeface="Arial" panose="020B0604020202020204" pitchFamily="34" charset="0"/>
              <a:buChar char="•"/>
            </a:pPr>
            <a:r>
              <a:rPr lang="en-US" sz="2400"/>
              <a:t>Nullifying the reference variable</a:t>
            </a:r>
          </a:p>
          <a:p>
            <a:pPr marL="1143000" lvl="2" indent="-228600">
              <a:buFont typeface="Arial" panose="020B0604020202020204" pitchFamily="34" charset="0"/>
              <a:buChar char="•"/>
            </a:pPr>
            <a:r>
              <a:rPr lang="en-US" sz="2400"/>
              <a:t>Re-assigning the reference variable</a:t>
            </a:r>
          </a:p>
          <a:p>
            <a:pPr marL="1143000" lvl="2" indent="-228600">
              <a:buFont typeface="Arial" panose="020B0604020202020204" pitchFamily="34" charset="0"/>
              <a:buChar char="•"/>
            </a:pPr>
            <a:r>
              <a:rPr lang="en-US" sz="2400"/>
              <a:t>Object created inside method</a:t>
            </a:r>
          </a:p>
          <a:p>
            <a:pPr marL="1143000" lvl="2" indent="-228600">
              <a:buFont typeface="Arial" panose="020B0604020202020204" pitchFamily="34" charset="0"/>
              <a:buChar char="•"/>
            </a:pPr>
            <a:r>
              <a:rPr lang="en-US" sz="2400"/>
              <a:t>Island of Isolation</a:t>
            </a:r>
          </a:p>
        </p:txBody>
      </p:sp>
      <p:sp>
        <p:nvSpPr>
          <p:cNvPr id="4" name="Rectangle 3">
            <a:extLst>
              <a:ext uri="{FF2B5EF4-FFF2-40B4-BE49-F238E27FC236}">
                <a16:creationId xmlns:a16="http://schemas.microsoft.com/office/drawing/2014/main" id="{46915E48-63F9-4891-8938-09EC5A709E61}"/>
              </a:ext>
            </a:extLst>
          </p:cNvPr>
          <p:cNvSpPr/>
          <p:nvPr/>
        </p:nvSpPr>
        <p:spPr>
          <a:xfrm>
            <a:off x="379200" y="4320354"/>
            <a:ext cx="10129774" cy="1938992"/>
          </a:xfrm>
          <a:prstGeom prst="rect">
            <a:avLst/>
          </a:prstGeom>
        </p:spPr>
        <p:txBody>
          <a:bodyPr wrap="square">
            <a:spAutoFit/>
          </a:bodyPr>
          <a:lstStyle/>
          <a:p>
            <a:pPr lvl="2"/>
            <a:r>
              <a:rPr lang="en-US" sz="2400" b="1"/>
              <a:t>Note : </a:t>
            </a:r>
          </a:p>
          <a:p>
            <a:pPr marL="1143000" lvl="2" indent="-228600">
              <a:buFont typeface="Arial" panose="020B0604020202020204" pitchFamily="34" charset="0"/>
              <a:buChar char="•"/>
            </a:pPr>
            <a:r>
              <a:rPr lang="en-US" sz="2400"/>
              <a:t>There is no guarantee that any one of above two methods will definitely run Garbage Collector.</a:t>
            </a:r>
          </a:p>
          <a:p>
            <a:pPr marL="1143000" lvl="2" indent="-228600">
              <a:buFont typeface="Arial" panose="020B0604020202020204" pitchFamily="34" charset="0"/>
              <a:buChar char="•"/>
            </a:pPr>
            <a:r>
              <a:rPr lang="en-US" sz="2400"/>
              <a:t>The call </a:t>
            </a:r>
            <a:r>
              <a:rPr lang="en-US" sz="2400" err="1"/>
              <a:t>System.gc</a:t>
            </a:r>
            <a:r>
              <a:rPr lang="en-US" sz="2400"/>
              <a:t>() is effectively equivalent to the call : </a:t>
            </a:r>
            <a:r>
              <a:rPr lang="en-US" sz="2400" err="1"/>
              <a:t>Runtime.getRuntime</a:t>
            </a:r>
            <a:r>
              <a:rPr lang="en-US" sz="2400"/>
              <a:t>().</a:t>
            </a:r>
            <a:r>
              <a:rPr lang="en-US" sz="2400" err="1"/>
              <a:t>gc</a:t>
            </a:r>
            <a:r>
              <a:rPr lang="en-US" sz="2400"/>
              <a:t>()</a:t>
            </a:r>
          </a:p>
        </p:txBody>
      </p:sp>
    </p:spTree>
    <p:extLst>
      <p:ext uri="{BB962C8B-B14F-4D97-AF65-F5344CB8AC3E}">
        <p14:creationId xmlns:p14="http://schemas.microsoft.com/office/powerpoint/2010/main" val="3232990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D4D13-CA20-4CFF-8684-4D94963C5851}"/>
              </a:ext>
            </a:extLst>
          </p:cNvPr>
          <p:cNvSpPr>
            <a:spLocks noGrp="1"/>
          </p:cNvSpPr>
          <p:nvPr>
            <p:ph type="title"/>
          </p:nvPr>
        </p:nvSpPr>
        <p:spPr/>
        <p:txBody>
          <a:bodyPr/>
          <a:lstStyle/>
          <a:p>
            <a:r>
              <a:rPr lang="en-US"/>
              <a:t>How to make object eligible for garbage collection  </a:t>
            </a:r>
            <a:endParaRPr lang="en-IN"/>
          </a:p>
        </p:txBody>
      </p:sp>
      <p:sp>
        <p:nvSpPr>
          <p:cNvPr id="3" name="Rectangle 2">
            <a:extLst>
              <a:ext uri="{FF2B5EF4-FFF2-40B4-BE49-F238E27FC236}">
                <a16:creationId xmlns:a16="http://schemas.microsoft.com/office/drawing/2014/main" id="{3574A7FC-335A-4BB4-9984-40322D26EADD}"/>
              </a:ext>
            </a:extLst>
          </p:cNvPr>
          <p:cNvSpPr/>
          <p:nvPr/>
        </p:nvSpPr>
        <p:spPr>
          <a:xfrm>
            <a:off x="379199" y="1292090"/>
            <a:ext cx="11242957" cy="3785652"/>
          </a:xfrm>
          <a:prstGeom prst="rect">
            <a:avLst/>
          </a:prstGeom>
        </p:spPr>
        <p:txBody>
          <a:bodyPr wrap="square">
            <a:spAutoFit/>
          </a:bodyPr>
          <a:lstStyle/>
          <a:p>
            <a:pPr marL="285750" indent="-285750">
              <a:buFont typeface="Arial" panose="020B0604020202020204" pitchFamily="34" charset="0"/>
              <a:buChar char="•"/>
            </a:pPr>
            <a:r>
              <a:rPr lang="en-US" sz="2400"/>
              <a:t>Once we made object eligible for garbage collection, it may not destroy immediately by garbage collector. Whenever JVM runs Garbage Collector program, then only object will be destroyed. But when JVM runs Garbage Collector, we can not expect.</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We can also request JVM to run Garbage Collector. There are two ways to do it : </a:t>
            </a:r>
          </a:p>
          <a:p>
            <a:pPr marL="1200150" lvl="2" indent="-285750">
              <a:buFont typeface="Arial" panose="020B0604020202020204" pitchFamily="34" charset="0"/>
              <a:buChar char="•"/>
            </a:pPr>
            <a:r>
              <a:rPr lang="en-US" sz="2400"/>
              <a:t>Using </a:t>
            </a:r>
            <a:r>
              <a:rPr lang="en-US" sz="2400" err="1"/>
              <a:t>System.gc</a:t>
            </a:r>
            <a:r>
              <a:rPr lang="en-US" sz="2400"/>
              <a:t>() method : System class contain static method </a:t>
            </a:r>
            <a:r>
              <a:rPr lang="en-US" sz="2400" err="1"/>
              <a:t>gc</a:t>
            </a:r>
            <a:r>
              <a:rPr lang="en-US" sz="2400"/>
              <a:t>() for requesting JVM to run Garbage Collector.</a:t>
            </a:r>
          </a:p>
          <a:p>
            <a:pPr marL="1200150" lvl="2" indent="-285750">
              <a:buFont typeface="Arial" panose="020B0604020202020204" pitchFamily="34" charset="0"/>
              <a:buChar char="•"/>
            </a:pPr>
            <a:r>
              <a:rPr lang="en-US" sz="2400"/>
              <a:t>Using </a:t>
            </a:r>
            <a:r>
              <a:rPr lang="en-US" sz="2400" err="1"/>
              <a:t>Runtime.getRuntime</a:t>
            </a:r>
            <a:r>
              <a:rPr lang="en-US" sz="2400"/>
              <a:t>().</a:t>
            </a:r>
            <a:r>
              <a:rPr lang="en-US" sz="2400" err="1"/>
              <a:t>gc</a:t>
            </a:r>
            <a:r>
              <a:rPr lang="en-US" sz="2400"/>
              <a:t>() method : Runtime class allows the application to interface with the JVM in which the application is running. Hence by using its </a:t>
            </a:r>
            <a:r>
              <a:rPr lang="en-US" sz="2400" err="1"/>
              <a:t>gc</a:t>
            </a:r>
            <a:r>
              <a:rPr lang="en-US" sz="2400"/>
              <a:t>() method, we can request JVM to run Garbage Collector.</a:t>
            </a:r>
          </a:p>
        </p:txBody>
      </p:sp>
    </p:spTree>
    <p:extLst>
      <p:ext uri="{BB962C8B-B14F-4D97-AF65-F5344CB8AC3E}">
        <p14:creationId xmlns:p14="http://schemas.microsoft.com/office/powerpoint/2010/main" val="2273192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4A267-4C9F-4DEC-ADFB-A0969F5A47E1}"/>
              </a:ext>
            </a:extLst>
          </p:cNvPr>
          <p:cNvSpPr>
            <a:spLocks noGrp="1"/>
          </p:cNvSpPr>
          <p:nvPr>
            <p:ph type="title"/>
          </p:nvPr>
        </p:nvSpPr>
        <p:spPr/>
        <p:txBody>
          <a:bodyPr/>
          <a:lstStyle/>
          <a:p>
            <a:r>
              <a:rPr lang="en-IN"/>
              <a:t>Example</a:t>
            </a:r>
          </a:p>
        </p:txBody>
      </p:sp>
      <p:pic>
        <p:nvPicPr>
          <p:cNvPr id="3" name="Picture 2">
            <a:extLst>
              <a:ext uri="{FF2B5EF4-FFF2-40B4-BE49-F238E27FC236}">
                <a16:creationId xmlns:a16="http://schemas.microsoft.com/office/drawing/2014/main" id="{61AE51EF-FCD2-4DAF-A176-89B5FE980E58}"/>
              </a:ext>
            </a:extLst>
          </p:cNvPr>
          <p:cNvPicPr>
            <a:picLocks noChangeAspect="1"/>
          </p:cNvPicPr>
          <p:nvPr/>
        </p:nvPicPr>
        <p:blipFill>
          <a:blip r:embed="rId2"/>
          <a:stretch>
            <a:fillRect/>
          </a:stretch>
        </p:blipFill>
        <p:spPr>
          <a:xfrm>
            <a:off x="379200" y="1285436"/>
            <a:ext cx="8370905" cy="3441310"/>
          </a:xfrm>
          <a:prstGeom prst="rect">
            <a:avLst/>
          </a:prstGeom>
        </p:spPr>
      </p:pic>
      <p:pic>
        <p:nvPicPr>
          <p:cNvPr id="4" name="Picture 3">
            <a:extLst>
              <a:ext uri="{FF2B5EF4-FFF2-40B4-BE49-F238E27FC236}">
                <a16:creationId xmlns:a16="http://schemas.microsoft.com/office/drawing/2014/main" id="{B41F6DA7-100B-42F9-8FCF-848263D55972}"/>
              </a:ext>
            </a:extLst>
          </p:cNvPr>
          <p:cNvPicPr>
            <a:picLocks noChangeAspect="1"/>
          </p:cNvPicPr>
          <p:nvPr/>
        </p:nvPicPr>
        <p:blipFill>
          <a:blip r:embed="rId3"/>
          <a:stretch>
            <a:fillRect/>
          </a:stretch>
        </p:blipFill>
        <p:spPr>
          <a:xfrm>
            <a:off x="379200" y="5139823"/>
            <a:ext cx="5353050" cy="1333500"/>
          </a:xfrm>
          <a:prstGeom prst="rect">
            <a:avLst/>
          </a:prstGeom>
        </p:spPr>
      </p:pic>
      <p:sp>
        <p:nvSpPr>
          <p:cNvPr id="5" name="Rectangle 4">
            <a:extLst>
              <a:ext uri="{FF2B5EF4-FFF2-40B4-BE49-F238E27FC236}">
                <a16:creationId xmlns:a16="http://schemas.microsoft.com/office/drawing/2014/main" id="{C1855E79-D7CE-4C38-8BD3-8172B16A2A1A}"/>
              </a:ext>
            </a:extLst>
          </p:cNvPr>
          <p:cNvSpPr/>
          <p:nvPr/>
        </p:nvSpPr>
        <p:spPr>
          <a:xfrm>
            <a:off x="221335" y="4726746"/>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3457815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3128D-4691-422F-B63D-F32F4C49049F}"/>
              </a:ext>
            </a:extLst>
          </p:cNvPr>
          <p:cNvSpPr>
            <a:spLocks noGrp="1"/>
          </p:cNvSpPr>
          <p:nvPr>
            <p:ph type="title"/>
          </p:nvPr>
        </p:nvSpPr>
        <p:spPr/>
        <p:txBody>
          <a:bodyPr/>
          <a:lstStyle/>
          <a:p>
            <a:r>
              <a:rPr lang="en-IN"/>
              <a:t>Finalization</a:t>
            </a:r>
          </a:p>
        </p:txBody>
      </p:sp>
      <p:sp>
        <p:nvSpPr>
          <p:cNvPr id="4" name="Rectangle 3">
            <a:extLst>
              <a:ext uri="{FF2B5EF4-FFF2-40B4-BE49-F238E27FC236}">
                <a16:creationId xmlns:a16="http://schemas.microsoft.com/office/drawing/2014/main" id="{918FE68A-D87D-4147-AA51-BB262CE7FE48}"/>
              </a:ext>
            </a:extLst>
          </p:cNvPr>
          <p:cNvSpPr/>
          <p:nvPr/>
        </p:nvSpPr>
        <p:spPr>
          <a:xfrm>
            <a:off x="-624310" y="1170227"/>
            <a:ext cx="11481496" cy="2677656"/>
          </a:xfrm>
          <a:prstGeom prst="rect">
            <a:avLst/>
          </a:prstGeom>
        </p:spPr>
        <p:txBody>
          <a:bodyPr wrap="square">
            <a:spAutoFit/>
          </a:bodyPr>
          <a:lstStyle/>
          <a:p>
            <a:pPr marL="1200150" lvl="2" indent="-285750">
              <a:buFont typeface="Arial" panose="020B0604020202020204" pitchFamily="34" charset="0"/>
              <a:buChar char="•"/>
            </a:pPr>
            <a:r>
              <a:rPr lang="en-US" sz="2400"/>
              <a:t>Just before destroying an object, Garbage Collector calls finalize() method on the object to perform cleanup activities. Once finalize() method completes, Garbage Collector destroys that object.</a:t>
            </a:r>
          </a:p>
          <a:p>
            <a:pPr marL="1200150" lvl="2" indent="-285750">
              <a:buFont typeface="Arial" panose="020B0604020202020204" pitchFamily="34" charset="0"/>
              <a:buChar char="•"/>
            </a:pPr>
            <a:r>
              <a:rPr lang="en-US" sz="2400"/>
              <a:t>finalize() method is present in Object class with following prototype. protected void finalize() throws Throwable.</a:t>
            </a:r>
          </a:p>
          <a:p>
            <a:pPr marL="1200150" lvl="2" indent="-285750">
              <a:buFont typeface="Arial" panose="020B0604020202020204" pitchFamily="34" charset="0"/>
              <a:buChar char="•"/>
            </a:pPr>
            <a:r>
              <a:rPr lang="en-US" sz="2400"/>
              <a:t>Based on our requirement, we can override finalize() method for perform our cleanup activities like closing connection from database.</a:t>
            </a:r>
          </a:p>
        </p:txBody>
      </p:sp>
    </p:spTree>
    <p:extLst>
      <p:ext uri="{BB962C8B-B14F-4D97-AF65-F5344CB8AC3E}">
        <p14:creationId xmlns:p14="http://schemas.microsoft.com/office/powerpoint/2010/main" val="2071523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C0928-5253-461E-B200-91601D3764E9}"/>
              </a:ext>
            </a:extLst>
          </p:cNvPr>
          <p:cNvSpPr>
            <a:spLocks noGrp="1"/>
          </p:cNvSpPr>
          <p:nvPr>
            <p:ph type="title"/>
          </p:nvPr>
        </p:nvSpPr>
        <p:spPr/>
        <p:txBody>
          <a:bodyPr/>
          <a:lstStyle/>
          <a:p>
            <a:r>
              <a:rPr lang="en-IN"/>
              <a:t>Finalization</a:t>
            </a:r>
          </a:p>
        </p:txBody>
      </p:sp>
      <p:sp>
        <p:nvSpPr>
          <p:cNvPr id="3" name="Rectangle 2">
            <a:extLst>
              <a:ext uri="{FF2B5EF4-FFF2-40B4-BE49-F238E27FC236}">
                <a16:creationId xmlns:a16="http://schemas.microsoft.com/office/drawing/2014/main" id="{726B4327-4281-44DA-B965-B449E9B6EBFA}"/>
              </a:ext>
            </a:extLst>
          </p:cNvPr>
          <p:cNvSpPr/>
          <p:nvPr/>
        </p:nvSpPr>
        <p:spPr>
          <a:xfrm>
            <a:off x="379200" y="1290793"/>
            <a:ext cx="10477986" cy="3785652"/>
          </a:xfrm>
          <a:prstGeom prst="rect">
            <a:avLst/>
          </a:prstGeom>
        </p:spPr>
        <p:txBody>
          <a:bodyPr wrap="square">
            <a:spAutoFit/>
          </a:bodyPr>
          <a:lstStyle/>
          <a:p>
            <a:r>
              <a:rPr lang="en-US" sz="2400" b="1"/>
              <a:t>Note : </a:t>
            </a:r>
          </a:p>
          <a:p>
            <a:pPr marL="1200150" lvl="2" indent="-285750">
              <a:buFont typeface="Arial" panose="020B0604020202020204" pitchFamily="34" charset="0"/>
              <a:buChar char="•"/>
            </a:pPr>
            <a:r>
              <a:rPr lang="en-US" sz="2400"/>
              <a:t>The finalize() method called by Garbage Collector not </a:t>
            </a:r>
            <a:r>
              <a:rPr lang="en-US" sz="2400">
                <a:hlinkClick r:id="rId2"/>
              </a:rPr>
              <a:t>JVM</a:t>
            </a:r>
            <a:r>
              <a:rPr lang="en-US" sz="2400"/>
              <a:t>. Although Garbage Collector is one of the module of JVM.</a:t>
            </a:r>
          </a:p>
          <a:p>
            <a:pPr marL="1200150" lvl="2" indent="-285750">
              <a:buFont typeface="Arial" panose="020B0604020202020204" pitchFamily="34" charset="0"/>
              <a:buChar char="•"/>
            </a:pPr>
            <a:r>
              <a:rPr lang="en-US" sz="2400">
                <a:hlinkClick r:id="rId3"/>
              </a:rPr>
              <a:t>Object class</a:t>
            </a:r>
            <a:r>
              <a:rPr lang="en-US" sz="2400"/>
              <a:t> finalize() method has empty implementation, thus it is recommended to override finalize() method to dispose of system resources or to perform other cleanup.</a:t>
            </a:r>
          </a:p>
          <a:p>
            <a:pPr marL="1200150" lvl="2" indent="-285750">
              <a:buFont typeface="Arial" panose="020B0604020202020204" pitchFamily="34" charset="0"/>
              <a:buChar char="•"/>
            </a:pPr>
            <a:r>
              <a:rPr lang="en-US" sz="2400"/>
              <a:t>The finalize() method is never invoked more than once for any given object.</a:t>
            </a:r>
          </a:p>
          <a:p>
            <a:pPr marL="1200150" lvl="2" indent="-285750">
              <a:buFont typeface="Arial" panose="020B0604020202020204" pitchFamily="34" charset="0"/>
              <a:buChar char="•"/>
            </a:pPr>
            <a:r>
              <a:rPr lang="en-US" sz="2400"/>
              <a:t>If an uncaught exception is thrown by the finalize() method, the exception is ignored and finalization of that object terminates</a:t>
            </a:r>
          </a:p>
        </p:txBody>
      </p:sp>
    </p:spTree>
    <p:extLst>
      <p:ext uri="{BB962C8B-B14F-4D97-AF65-F5344CB8AC3E}">
        <p14:creationId xmlns:p14="http://schemas.microsoft.com/office/powerpoint/2010/main" val="1844296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DF248-4E5C-4F0F-853A-620810E2A51B}"/>
              </a:ext>
            </a:extLst>
          </p:cNvPr>
          <p:cNvSpPr>
            <a:spLocks noGrp="1"/>
          </p:cNvSpPr>
          <p:nvPr>
            <p:ph type="title"/>
          </p:nvPr>
        </p:nvSpPr>
        <p:spPr/>
        <p:txBody>
          <a:bodyPr/>
          <a:lstStyle/>
          <a:p>
            <a:r>
              <a:rPr lang="en-IN"/>
              <a:t>Example</a:t>
            </a:r>
          </a:p>
        </p:txBody>
      </p:sp>
      <p:pic>
        <p:nvPicPr>
          <p:cNvPr id="3" name="Picture 2">
            <a:extLst>
              <a:ext uri="{FF2B5EF4-FFF2-40B4-BE49-F238E27FC236}">
                <a16:creationId xmlns:a16="http://schemas.microsoft.com/office/drawing/2014/main" id="{00C0CB3B-FF4F-478D-8A67-DC79E7132E8E}"/>
              </a:ext>
            </a:extLst>
          </p:cNvPr>
          <p:cNvPicPr>
            <a:picLocks noChangeAspect="1"/>
          </p:cNvPicPr>
          <p:nvPr/>
        </p:nvPicPr>
        <p:blipFill>
          <a:blip r:embed="rId2"/>
          <a:stretch>
            <a:fillRect/>
          </a:stretch>
        </p:blipFill>
        <p:spPr>
          <a:xfrm>
            <a:off x="379200" y="1363173"/>
            <a:ext cx="7597182" cy="3222895"/>
          </a:xfrm>
          <a:prstGeom prst="rect">
            <a:avLst/>
          </a:prstGeom>
        </p:spPr>
      </p:pic>
      <p:pic>
        <p:nvPicPr>
          <p:cNvPr id="4" name="Picture 3">
            <a:extLst>
              <a:ext uri="{FF2B5EF4-FFF2-40B4-BE49-F238E27FC236}">
                <a16:creationId xmlns:a16="http://schemas.microsoft.com/office/drawing/2014/main" id="{1BFF03A8-20FB-4393-8759-729250ACEE72}"/>
              </a:ext>
            </a:extLst>
          </p:cNvPr>
          <p:cNvPicPr>
            <a:picLocks noChangeAspect="1"/>
          </p:cNvPicPr>
          <p:nvPr/>
        </p:nvPicPr>
        <p:blipFill>
          <a:blip r:embed="rId3"/>
          <a:stretch>
            <a:fillRect/>
          </a:stretch>
        </p:blipFill>
        <p:spPr>
          <a:xfrm>
            <a:off x="379200" y="5263075"/>
            <a:ext cx="3438525" cy="1143000"/>
          </a:xfrm>
          <a:prstGeom prst="rect">
            <a:avLst/>
          </a:prstGeom>
        </p:spPr>
      </p:pic>
      <p:sp>
        <p:nvSpPr>
          <p:cNvPr id="5" name="Rectangle 4">
            <a:extLst>
              <a:ext uri="{FF2B5EF4-FFF2-40B4-BE49-F238E27FC236}">
                <a16:creationId xmlns:a16="http://schemas.microsoft.com/office/drawing/2014/main" id="{FB3D5420-D05E-4683-853D-AA94254338CF}"/>
              </a:ext>
            </a:extLst>
          </p:cNvPr>
          <p:cNvSpPr/>
          <p:nvPr/>
        </p:nvSpPr>
        <p:spPr>
          <a:xfrm>
            <a:off x="379200" y="4739905"/>
            <a:ext cx="934871" cy="369332"/>
          </a:xfrm>
          <a:prstGeom prst="rect">
            <a:avLst/>
          </a:prstGeom>
        </p:spPr>
        <p:txBody>
          <a:bodyPr wrap="none">
            <a:spAutoFit/>
          </a:bodyPr>
          <a:lstStyle/>
          <a:p>
            <a:r>
              <a:rPr lang="en-IN" u="sng"/>
              <a:t>Output:</a:t>
            </a:r>
          </a:p>
        </p:txBody>
      </p:sp>
    </p:spTree>
    <p:extLst>
      <p:ext uri="{BB962C8B-B14F-4D97-AF65-F5344CB8AC3E}">
        <p14:creationId xmlns:p14="http://schemas.microsoft.com/office/powerpoint/2010/main" val="1603662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EB251-7398-4D82-BEE1-4F22777574EE}"/>
              </a:ext>
            </a:extLst>
          </p:cNvPr>
          <p:cNvSpPr>
            <a:spLocks noGrp="1"/>
          </p:cNvSpPr>
          <p:nvPr>
            <p:ph type="title"/>
          </p:nvPr>
        </p:nvSpPr>
        <p:spPr/>
        <p:txBody>
          <a:bodyPr>
            <a:normAutofit/>
          </a:bodyPr>
          <a:lstStyle/>
          <a:p>
            <a:r>
              <a:rPr lang="en-IN" sz="3600"/>
              <a:t>Introduction</a:t>
            </a:r>
          </a:p>
        </p:txBody>
      </p:sp>
      <p:sp>
        <p:nvSpPr>
          <p:cNvPr id="3" name="Content Placeholder 2">
            <a:extLst>
              <a:ext uri="{FF2B5EF4-FFF2-40B4-BE49-F238E27FC236}">
                <a16:creationId xmlns:a16="http://schemas.microsoft.com/office/drawing/2014/main" id="{D5D0C149-C0C7-4C59-B0AD-4DB244F7E85D}"/>
              </a:ext>
            </a:extLst>
          </p:cNvPr>
          <p:cNvSpPr>
            <a:spLocks noGrp="1"/>
          </p:cNvSpPr>
          <p:nvPr>
            <p:ph idx="1"/>
          </p:nvPr>
        </p:nvSpPr>
        <p:spPr/>
        <p:txBody>
          <a:bodyPr>
            <a:normAutofit/>
          </a:bodyPr>
          <a:lstStyle/>
          <a:p>
            <a:r>
              <a:rPr lang="en-US" sz="2400"/>
              <a:t>An exception (or exceptional event) is a problem that arises during the execution of a program. When an </a:t>
            </a:r>
            <a:r>
              <a:rPr lang="en-US" sz="2400" b="1"/>
              <a:t>Exception</a:t>
            </a:r>
            <a:r>
              <a:rPr lang="en-US" sz="2400"/>
              <a:t> occurs the normal flow of the program is disrupted and the program/Application terminates abnormally, which is not recommended, therefore, these exceptions are to be handled.</a:t>
            </a:r>
          </a:p>
          <a:p>
            <a:r>
              <a:rPr lang="en-US" sz="2400"/>
              <a:t>An exception can occur for many different reasons. Following are some scenarios where an exception occurs.</a:t>
            </a:r>
          </a:p>
          <a:p>
            <a:r>
              <a:rPr lang="en-US" sz="2400"/>
              <a:t>A user has entered an invalid data.</a:t>
            </a:r>
          </a:p>
          <a:p>
            <a:r>
              <a:rPr lang="en-US" sz="2400"/>
              <a:t>A file that needs to be opened cannot be found.</a:t>
            </a:r>
          </a:p>
          <a:p>
            <a:r>
              <a:rPr lang="en-US" sz="2400"/>
              <a:t>A network connection has been lost in the middle of communications or the JVM has run out of memory.</a:t>
            </a:r>
          </a:p>
          <a:p>
            <a:endParaRPr lang="en-IN" sz="2400"/>
          </a:p>
        </p:txBody>
      </p:sp>
    </p:spTree>
    <p:extLst>
      <p:ext uri="{BB962C8B-B14F-4D97-AF65-F5344CB8AC3E}">
        <p14:creationId xmlns:p14="http://schemas.microsoft.com/office/powerpoint/2010/main" val="439803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304B5-9E55-4105-A2BC-FF8377513DD6}"/>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3FB38F4C-C34B-4CFD-822E-BCDC4BFBDB1C}"/>
              </a:ext>
            </a:extLst>
          </p:cNvPr>
          <p:cNvSpPr>
            <a:spLocks noGrp="1"/>
          </p:cNvSpPr>
          <p:nvPr>
            <p:ph idx="1"/>
          </p:nvPr>
        </p:nvSpPr>
        <p:spPr/>
        <p:txBody>
          <a:bodyPr>
            <a:normAutofit fontScale="92500" lnSpcReduction="10000"/>
          </a:bodyPr>
          <a:lstStyle/>
          <a:p>
            <a:pPr marL="0" indent="0">
              <a:buNone/>
            </a:pPr>
            <a:r>
              <a:rPr lang="en-IN"/>
              <a:t>Output of following Java program?</a:t>
            </a:r>
          </a:p>
          <a:p>
            <a:pPr marL="0" indent="0">
              <a:buNone/>
            </a:pPr>
            <a:r>
              <a:rPr lang="en-IN"/>
              <a:t>class Main {</a:t>
            </a:r>
          </a:p>
          <a:p>
            <a:pPr marL="0" indent="0">
              <a:buNone/>
            </a:pPr>
            <a:r>
              <a:rPr lang="en-IN"/>
              <a:t>   public static void main(String </a:t>
            </a:r>
            <a:r>
              <a:rPr lang="en-IN" err="1"/>
              <a:t>args</a:t>
            </a:r>
            <a:r>
              <a:rPr lang="en-IN"/>
              <a:t>[]) {</a:t>
            </a:r>
          </a:p>
          <a:p>
            <a:pPr marL="0" indent="0">
              <a:buNone/>
            </a:pPr>
            <a:r>
              <a:rPr lang="en-IN"/>
              <a:t>      </a:t>
            </a:r>
            <a:r>
              <a:rPr lang="en-IN" err="1"/>
              <a:t>int</a:t>
            </a:r>
            <a:r>
              <a:rPr lang="en-IN"/>
              <a:t> x = 0;</a:t>
            </a:r>
          </a:p>
          <a:p>
            <a:pPr marL="0" indent="0">
              <a:buNone/>
            </a:pPr>
            <a:r>
              <a:rPr lang="en-IN"/>
              <a:t>      </a:t>
            </a:r>
            <a:r>
              <a:rPr lang="en-IN" err="1"/>
              <a:t>int</a:t>
            </a:r>
            <a:r>
              <a:rPr lang="en-IN"/>
              <a:t> y = 10;</a:t>
            </a:r>
          </a:p>
          <a:p>
            <a:pPr marL="0" indent="0">
              <a:buNone/>
            </a:pPr>
            <a:r>
              <a:rPr lang="en-IN"/>
              <a:t>      </a:t>
            </a:r>
            <a:r>
              <a:rPr lang="en-IN" err="1"/>
              <a:t>int</a:t>
            </a:r>
            <a:r>
              <a:rPr lang="en-IN"/>
              <a:t> z = y/x;</a:t>
            </a:r>
          </a:p>
          <a:p>
            <a:pPr marL="0" indent="0">
              <a:buNone/>
            </a:pPr>
            <a:r>
              <a:rPr lang="en-IN"/>
              <a:t>  }</a:t>
            </a:r>
          </a:p>
          <a:p>
            <a:pPr marL="0" indent="0">
              <a:buNone/>
            </a:pPr>
            <a:r>
              <a:rPr lang="en-IN"/>
              <a:t>}</a:t>
            </a:r>
          </a:p>
          <a:p>
            <a:pPr marL="0" indent="0">
              <a:buNone/>
            </a:pPr>
            <a:r>
              <a:rPr lang="en-IN"/>
              <a:t>(A) Compiler Error</a:t>
            </a:r>
          </a:p>
          <a:p>
            <a:pPr marL="0" indent="0">
              <a:buNone/>
            </a:pPr>
            <a:r>
              <a:rPr lang="en-IN"/>
              <a:t>(B) Compiles and runs fine</a:t>
            </a:r>
          </a:p>
          <a:p>
            <a:pPr marL="0" indent="0">
              <a:buNone/>
            </a:pPr>
            <a:r>
              <a:rPr lang="en-IN"/>
              <a:t>(</a:t>
            </a:r>
            <a:r>
              <a:rPr lang="en-IN" b="1"/>
              <a:t>C) Compiles fine but throws </a:t>
            </a:r>
            <a:r>
              <a:rPr lang="en-IN" b="1" err="1"/>
              <a:t>ArithmeticException</a:t>
            </a:r>
            <a:r>
              <a:rPr lang="en-IN" b="1"/>
              <a:t> exception</a:t>
            </a:r>
          </a:p>
        </p:txBody>
      </p:sp>
    </p:spTree>
    <p:extLst>
      <p:ext uri="{BB962C8B-B14F-4D97-AF65-F5344CB8AC3E}">
        <p14:creationId xmlns:p14="http://schemas.microsoft.com/office/powerpoint/2010/main" val="15575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6A75-FE0D-4906-9EF9-2218E2046327}"/>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A10042B2-04BF-42B7-ACAC-2451DCE5751A}"/>
              </a:ext>
            </a:extLst>
          </p:cNvPr>
          <p:cNvSpPr>
            <a:spLocks noGrp="1"/>
          </p:cNvSpPr>
          <p:nvPr>
            <p:ph idx="1"/>
          </p:nvPr>
        </p:nvSpPr>
        <p:spPr/>
        <p:txBody>
          <a:bodyPr>
            <a:normAutofit/>
          </a:bodyPr>
          <a:lstStyle/>
          <a:p>
            <a:pPr marL="0" indent="0">
              <a:buNone/>
            </a:pPr>
            <a:r>
              <a:rPr lang="en-US"/>
              <a:t>Pick runtime exception?....</a:t>
            </a:r>
          </a:p>
          <a:p>
            <a:pPr marL="457200" lvl="1" indent="0">
              <a:buNone/>
            </a:pPr>
            <a:r>
              <a:rPr lang="en-US" err="1"/>
              <a:t>A.ClassCastException</a:t>
            </a:r>
            <a:endParaRPr lang="en-US"/>
          </a:p>
          <a:p>
            <a:pPr marL="457200" lvl="1" indent="0">
              <a:buNone/>
            </a:pPr>
            <a:r>
              <a:rPr lang="en-US"/>
              <a:t>B. </a:t>
            </a:r>
            <a:r>
              <a:rPr lang="en-US" err="1"/>
              <a:t>FileNotFoundException</a:t>
            </a:r>
            <a:endParaRPr lang="en-US"/>
          </a:p>
          <a:p>
            <a:pPr marL="457200" lvl="1" indent="0">
              <a:buNone/>
            </a:pPr>
            <a:r>
              <a:rPr lang="en-US"/>
              <a:t>C. </a:t>
            </a:r>
            <a:r>
              <a:rPr lang="en-US" err="1"/>
              <a:t>NullPointerException</a:t>
            </a:r>
            <a:endParaRPr lang="en-US"/>
          </a:p>
          <a:p>
            <a:pPr marL="457200" lvl="1" indent="0">
              <a:buNone/>
            </a:pPr>
            <a:r>
              <a:rPr lang="en-US"/>
              <a:t>D. </a:t>
            </a:r>
            <a:r>
              <a:rPr lang="en-US" err="1"/>
              <a:t>SecurityException</a:t>
            </a:r>
            <a:endParaRPr lang="en-US"/>
          </a:p>
          <a:p>
            <a:pPr marL="457200" lvl="1" indent="0">
              <a:buNone/>
            </a:pPr>
            <a:r>
              <a:rPr lang="en-US"/>
              <a:t>E. </a:t>
            </a:r>
            <a:r>
              <a:rPr lang="en-US" b="1"/>
              <a:t>Above all</a:t>
            </a:r>
          </a:p>
          <a:p>
            <a:pPr marL="0" indent="0">
              <a:buNone/>
            </a:pPr>
            <a:r>
              <a:rPr lang="en-US"/>
              <a:t>A try with finally without catch can declare the exception</a:t>
            </a:r>
          </a:p>
          <a:p>
            <a:pPr marL="457200" lvl="1" indent="0">
              <a:buNone/>
            </a:pPr>
            <a:r>
              <a:rPr lang="en-US"/>
              <a:t>A. True</a:t>
            </a:r>
          </a:p>
          <a:p>
            <a:pPr marL="457200" lvl="1" indent="0">
              <a:buNone/>
            </a:pPr>
            <a:r>
              <a:rPr lang="en-US"/>
              <a:t>B.</a:t>
            </a:r>
            <a:r>
              <a:rPr lang="en-US" b="1"/>
              <a:t> False</a:t>
            </a:r>
          </a:p>
          <a:p>
            <a:pPr marL="457200" lvl="1" indent="0">
              <a:buNone/>
            </a:pPr>
            <a:endParaRPr lang="en-US"/>
          </a:p>
          <a:p>
            <a:pPr marL="457200" lvl="1" indent="0">
              <a:buNone/>
            </a:pPr>
            <a:endParaRPr lang="en-US"/>
          </a:p>
          <a:p>
            <a:endParaRPr lang="en-IN"/>
          </a:p>
        </p:txBody>
      </p:sp>
    </p:spTree>
    <p:extLst>
      <p:ext uri="{BB962C8B-B14F-4D97-AF65-F5344CB8AC3E}">
        <p14:creationId xmlns:p14="http://schemas.microsoft.com/office/powerpoint/2010/main" val="476136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1088-80DA-4005-A03D-0620C4FE7BB4}"/>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3B7904A3-1788-4B9A-97E6-D792153A9B15}"/>
              </a:ext>
            </a:extLst>
          </p:cNvPr>
          <p:cNvSpPr>
            <a:spLocks noGrp="1"/>
          </p:cNvSpPr>
          <p:nvPr>
            <p:ph idx="1"/>
          </p:nvPr>
        </p:nvSpPr>
        <p:spPr/>
        <p:txBody>
          <a:bodyPr>
            <a:noAutofit/>
          </a:bodyPr>
          <a:lstStyle/>
          <a:p>
            <a:pPr marL="0" indent="0">
              <a:buNone/>
            </a:pPr>
            <a:r>
              <a:rPr lang="en-IN" sz="2000"/>
              <a:t>class Test</a:t>
            </a:r>
          </a:p>
          <a:p>
            <a:pPr marL="0" indent="0">
              <a:buNone/>
            </a:pPr>
            <a:r>
              <a:rPr lang="en-IN" sz="2000"/>
              <a:t>{</a:t>
            </a:r>
          </a:p>
          <a:p>
            <a:pPr marL="0" indent="0">
              <a:buNone/>
            </a:pPr>
            <a:r>
              <a:rPr lang="en-IN" sz="2000"/>
              <a:t>    public static void main(String[] </a:t>
            </a:r>
            <a:r>
              <a:rPr lang="en-IN" sz="2000" err="1"/>
              <a:t>args</a:t>
            </a:r>
            <a:r>
              <a:rPr lang="en-IN" sz="2000"/>
              <a:t>)</a:t>
            </a:r>
          </a:p>
          <a:p>
            <a:pPr marL="0" indent="0">
              <a:buNone/>
            </a:pPr>
            <a:r>
              <a:rPr lang="en-IN" sz="2000"/>
              <a:t>    {</a:t>
            </a:r>
          </a:p>
          <a:p>
            <a:pPr marL="0" indent="0">
              <a:buNone/>
            </a:pPr>
            <a:r>
              <a:rPr lang="en-IN" sz="2000"/>
              <a:t>        try</a:t>
            </a:r>
          </a:p>
          <a:p>
            <a:pPr marL="0" indent="0">
              <a:buNone/>
            </a:pPr>
            <a:r>
              <a:rPr lang="en-IN" sz="2000"/>
              <a:t>        {</a:t>
            </a:r>
          </a:p>
          <a:p>
            <a:pPr marL="0" indent="0">
              <a:buNone/>
            </a:pPr>
            <a:r>
              <a:rPr lang="en-IN" sz="2000"/>
              <a:t>            </a:t>
            </a:r>
            <a:r>
              <a:rPr lang="en-IN" sz="2000" err="1"/>
              <a:t>int</a:t>
            </a:r>
            <a:r>
              <a:rPr lang="en-IN" sz="2000"/>
              <a:t> a[]= {1, 2, 3, 4};</a:t>
            </a:r>
          </a:p>
          <a:p>
            <a:pPr marL="0" indent="0">
              <a:buNone/>
            </a:pPr>
            <a:r>
              <a:rPr lang="en-IN" sz="2000"/>
              <a:t>            for (</a:t>
            </a:r>
            <a:r>
              <a:rPr lang="en-IN" sz="2000" err="1"/>
              <a:t>int</a:t>
            </a:r>
            <a:r>
              <a:rPr lang="en-IN" sz="2000"/>
              <a:t> </a:t>
            </a:r>
            <a:r>
              <a:rPr lang="en-IN" sz="2000" err="1"/>
              <a:t>i</a:t>
            </a:r>
            <a:r>
              <a:rPr lang="en-IN" sz="2000"/>
              <a:t> = 1; </a:t>
            </a:r>
            <a:r>
              <a:rPr lang="en-IN" sz="2000" err="1"/>
              <a:t>i</a:t>
            </a:r>
            <a:r>
              <a:rPr lang="en-IN" sz="2000"/>
              <a:t> &lt;= 4; </a:t>
            </a:r>
            <a:r>
              <a:rPr lang="en-IN" sz="2000" err="1"/>
              <a:t>i</a:t>
            </a:r>
            <a:r>
              <a:rPr lang="en-IN" sz="2000"/>
              <a:t>++)</a:t>
            </a:r>
          </a:p>
          <a:p>
            <a:pPr marL="0" indent="0">
              <a:buNone/>
            </a:pPr>
            <a:r>
              <a:rPr lang="en-IN" sz="2000"/>
              <a:t>            {</a:t>
            </a:r>
          </a:p>
          <a:p>
            <a:pPr marL="0" indent="0">
              <a:buNone/>
            </a:pPr>
            <a:r>
              <a:rPr lang="en-IN" sz="2000"/>
              <a:t>                </a:t>
            </a:r>
            <a:r>
              <a:rPr lang="en-IN" sz="2000" err="1"/>
              <a:t>System.out.println</a:t>
            </a:r>
            <a:r>
              <a:rPr lang="en-IN" sz="2000"/>
              <a:t> ("a[" + </a:t>
            </a:r>
            <a:r>
              <a:rPr lang="en-IN" sz="2000" err="1"/>
              <a:t>i</a:t>
            </a:r>
            <a:r>
              <a:rPr lang="en-IN" sz="2000"/>
              <a:t> + "]=" + a[</a:t>
            </a:r>
            <a:r>
              <a:rPr lang="en-IN" sz="2000" err="1"/>
              <a:t>i</a:t>
            </a:r>
            <a:r>
              <a:rPr lang="en-IN" sz="2000"/>
              <a:t>] + "\n");</a:t>
            </a:r>
          </a:p>
          <a:p>
            <a:pPr marL="0" indent="0">
              <a:buNone/>
            </a:pPr>
            <a:r>
              <a:rPr lang="en-IN" sz="2000"/>
              <a:t>            }</a:t>
            </a:r>
          </a:p>
          <a:p>
            <a:pPr marL="0" indent="0">
              <a:buNone/>
            </a:pPr>
            <a:r>
              <a:rPr lang="en-IN" sz="2000"/>
              <a:t>        }</a:t>
            </a:r>
          </a:p>
          <a:p>
            <a:pPr marL="0" indent="0">
              <a:buNone/>
            </a:pPr>
            <a:r>
              <a:rPr lang="en-IN" sz="2000"/>
              <a:t>         </a:t>
            </a:r>
          </a:p>
        </p:txBody>
      </p:sp>
    </p:spTree>
    <p:extLst>
      <p:ext uri="{BB962C8B-B14F-4D97-AF65-F5344CB8AC3E}">
        <p14:creationId xmlns:p14="http://schemas.microsoft.com/office/powerpoint/2010/main" val="2719762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1D0B-974C-4FEA-9122-72932C906F31}"/>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55DED33E-F7F7-4E84-9750-0696AAB69B8B}"/>
              </a:ext>
            </a:extLst>
          </p:cNvPr>
          <p:cNvSpPr>
            <a:spLocks noGrp="1"/>
          </p:cNvSpPr>
          <p:nvPr>
            <p:ph idx="1"/>
          </p:nvPr>
        </p:nvSpPr>
        <p:spPr/>
        <p:txBody>
          <a:bodyPr>
            <a:normAutofit/>
          </a:bodyPr>
          <a:lstStyle/>
          <a:p>
            <a:pPr marL="0" indent="0">
              <a:buNone/>
            </a:pPr>
            <a:r>
              <a:rPr lang="en-IN" sz="1600"/>
              <a:t> catch (Exception e)</a:t>
            </a:r>
          </a:p>
          <a:p>
            <a:pPr marL="0" indent="0">
              <a:buNone/>
            </a:pPr>
            <a:r>
              <a:rPr lang="en-IN" sz="1600"/>
              <a:t>        {</a:t>
            </a:r>
          </a:p>
          <a:p>
            <a:pPr marL="0" indent="0">
              <a:buNone/>
            </a:pPr>
            <a:r>
              <a:rPr lang="en-IN" sz="1600"/>
              <a:t>            </a:t>
            </a:r>
            <a:r>
              <a:rPr lang="en-IN" sz="1600" err="1"/>
              <a:t>System.out.println</a:t>
            </a:r>
            <a:r>
              <a:rPr lang="en-IN" sz="1600"/>
              <a:t> ("error = " + e);</a:t>
            </a:r>
          </a:p>
          <a:p>
            <a:pPr marL="0" indent="0">
              <a:buNone/>
            </a:pPr>
            <a:r>
              <a:rPr lang="en-IN" sz="1600"/>
              <a:t>        }</a:t>
            </a:r>
          </a:p>
          <a:p>
            <a:pPr marL="0" indent="0">
              <a:buNone/>
            </a:pPr>
            <a:r>
              <a:rPr lang="en-IN" sz="1600"/>
              <a:t>           catch (</a:t>
            </a:r>
            <a:r>
              <a:rPr lang="en-IN" sz="1600" err="1"/>
              <a:t>ArrayIndexOutOfBoundsException</a:t>
            </a:r>
            <a:r>
              <a:rPr lang="en-IN" sz="1600"/>
              <a:t> e)</a:t>
            </a:r>
          </a:p>
          <a:p>
            <a:pPr marL="0" indent="0">
              <a:buNone/>
            </a:pPr>
            <a:r>
              <a:rPr lang="en-IN" sz="1600"/>
              <a:t>        {</a:t>
            </a:r>
          </a:p>
          <a:p>
            <a:pPr marL="0" indent="0">
              <a:buNone/>
            </a:pPr>
            <a:r>
              <a:rPr lang="en-IN" sz="1600"/>
              <a:t>            </a:t>
            </a:r>
            <a:r>
              <a:rPr lang="en-IN" sz="1600" err="1"/>
              <a:t>System.out.println</a:t>
            </a:r>
            <a:r>
              <a:rPr lang="en-IN" sz="1600"/>
              <a:t> ("</a:t>
            </a:r>
            <a:r>
              <a:rPr lang="en-IN" sz="1600" err="1"/>
              <a:t>ArrayIndexOutOfBoundsException</a:t>
            </a:r>
            <a:r>
              <a:rPr lang="en-IN" sz="1600"/>
              <a:t>");</a:t>
            </a:r>
          </a:p>
          <a:p>
            <a:pPr marL="0" indent="0">
              <a:buNone/>
            </a:pPr>
            <a:r>
              <a:rPr lang="en-IN" sz="1600"/>
              <a:t>        }</a:t>
            </a:r>
          </a:p>
          <a:p>
            <a:pPr marL="0" indent="0">
              <a:buNone/>
            </a:pPr>
            <a:r>
              <a:rPr lang="en-IN" sz="1600"/>
              <a:t>    }</a:t>
            </a:r>
          </a:p>
          <a:p>
            <a:pPr marL="0" indent="0">
              <a:buNone/>
            </a:pPr>
            <a:r>
              <a:rPr lang="en-IN" sz="1600"/>
              <a:t>}</a:t>
            </a:r>
          </a:p>
          <a:p>
            <a:endParaRPr lang="en-IN"/>
          </a:p>
        </p:txBody>
      </p:sp>
      <p:sp>
        <p:nvSpPr>
          <p:cNvPr id="4" name="Rectangle: Rounded Corners 3">
            <a:extLst>
              <a:ext uri="{FF2B5EF4-FFF2-40B4-BE49-F238E27FC236}">
                <a16:creationId xmlns:a16="http://schemas.microsoft.com/office/drawing/2014/main" id="{8E8F63E2-B416-4938-85D5-F0CFCEAE9EC5}"/>
              </a:ext>
            </a:extLst>
          </p:cNvPr>
          <p:cNvSpPr/>
          <p:nvPr/>
        </p:nvSpPr>
        <p:spPr>
          <a:xfrm>
            <a:off x="7023653" y="3379304"/>
            <a:ext cx="4956313" cy="3154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(A)</a:t>
            </a:r>
            <a:r>
              <a:rPr lang="en-US"/>
              <a:t> Compiler error</a:t>
            </a:r>
            <a:br>
              <a:rPr lang="en-US"/>
            </a:br>
            <a:r>
              <a:rPr lang="en-US" b="1"/>
              <a:t>(B)</a:t>
            </a:r>
            <a:r>
              <a:rPr lang="en-US"/>
              <a:t> Run time error</a:t>
            </a:r>
            <a:br>
              <a:rPr lang="en-US"/>
            </a:br>
            <a:r>
              <a:rPr lang="en-US"/>
              <a:t>            </a:t>
            </a:r>
            <a:r>
              <a:rPr lang="en-US" b="1"/>
              <a:t>(C)</a:t>
            </a:r>
            <a:r>
              <a:rPr lang="en-US"/>
              <a:t> </a:t>
            </a:r>
            <a:r>
              <a:rPr lang="en-US" err="1"/>
              <a:t>ArrayIndexOutOfBoundsException</a:t>
            </a:r>
            <a:br>
              <a:rPr lang="en-US"/>
            </a:br>
            <a:r>
              <a:rPr lang="en-US" b="1"/>
              <a:t>(D)</a:t>
            </a:r>
            <a:r>
              <a:rPr lang="en-US"/>
              <a:t> Error Code is printed</a:t>
            </a:r>
            <a:br>
              <a:rPr lang="en-US"/>
            </a:br>
            <a:r>
              <a:rPr lang="en-US" b="1"/>
              <a:t>(E)</a:t>
            </a:r>
            <a:r>
              <a:rPr lang="en-US"/>
              <a:t> Array is printed</a:t>
            </a:r>
            <a:endParaRPr lang="en-IN"/>
          </a:p>
        </p:txBody>
      </p:sp>
    </p:spTree>
    <p:extLst>
      <p:ext uri="{BB962C8B-B14F-4D97-AF65-F5344CB8AC3E}">
        <p14:creationId xmlns:p14="http://schemas.microsoft.com/office/powerpoint/2010/main" val="1045487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67775-801B-4101-B771-44FAA7D06D7A}"/>
              </a:ext>
            </a:extLst>
          </p:cNvPr>
          <p:cNvSpPr>
            <a:spLocks noGrp="1"/>
          </p:cNvSpPr>
          <p:nvPr>
            <p:ph type="title"/>
          </p:nvPr>
        </p:nvSpPr>
        <p:spPr/>
        <p:txBody>
          <a:bodyPr/>
          <a:lstStyle/>
          <a:p>
            <a:r>
              <a:rPr lang="en-IN"/>
              <a:t>Quiz</a:t>
            </a:r>
          </a:p>
        </p:txBody>
      </p:sp>
      <p:sp>
        <p:nvSpPr>
          <p:cNvPr id="3" name="Content Placeholder 2">
            <a:extLst>
              <a:ext uri="{FF2B5EF4-FFF2-40B4-BE49-F238E27FC236}">
                <a16:creationId xmlns:a16="http://schemas.microsoft.com/office/drawing/2014/main" id="{B3AB8A67-E116-4C47-9A3D-887ED74C7760}"/>
              </a:ext>
            </a:extLst>
          </p:cNvPr>
          <p:cNvSpPr>
            <a:spLocks noGrp="1"/>
          </p:cNvSpPr>
          <p:nvPr>
            <p:ph idx="1"/>
          </p:nvPr>
        </p:nvSpPr>
        <p:spPr/>
        <p:txBody>
          <a:bodyPr>
            <a:normAutofit/>
          </a:bodyPr>
          <a:lstStyle/>
          <a:p>
            <a:pPr marL="0" indent="0">
              <a:buNone/>
            </a:pPr>
            <a:r>
              <a:rPr lang="en-US"/>
              <a:t>Which one of the following statement is correct?</a:t>
            </a:r>
          </a:p>
          <a:p>
            <a:pPr marL="457200" lvl="1" indent="0">
              <a:buNone/>
            </a:pPr>
            <a:r>
              <a:rPr lang="en-US"/>
              <a:t>A. The ‘try’ block should be followed by a ‘catch’ block.</a:t>
            </a:r>
          </a:p>
          <a:p>
            <a:pPr marL="457200" lvl="1" indent="0">
              <a:buNone/>
            </a:pPr>
            <a:r>
              <a:rPr lang="en-US"/>
              <a:t>B. The ‘try’ block should be followed by a ‘finally’ block.</a:t>
            </a:r>
          </a:p>
          <a:p>
            <a:pPr marL="457200" lvl="1" indent="0">
              <a:buNone/>
            </a:pPr>
            <a:r>
              <a:rPr lang="en-US"/>
              <a:t>C.</a:t>
            </a:r>
            <a:r>
              <a:rPr lang="en-US" b="1"/>
              <a:t> The ‘try’ block should be followed by either a ‘catch’ block or a ‘finally’ block</a:t>
            </a:r>
            <a:r>
              <a:rPr lang="en-US"/>
              <a:t>.</a:t>
            </a:r>
          </a:p>
          <a:p>
            <a:pPr marL="457200" lvl="1" indent="0">
              <a:buNone/>
            </a:pPr>
            <a:r>
              <a:rPr lang="en-US"/>
              <a:t>D. The ‘try’ block should be followed by at least two ‘catch’ blocks. </a:t>
            </a:r>
          </a:p>
          <a:p>
            <a:pPr marL="457200" lvl="1" indent="0">
              <a:buNone/>
            </a:pPr>
            <a:endParaRPr lang="en-US"/>
          </a:p>
          <a:p>
            <a:pPr marL="0" indent="0">
              <a:buNone/>
            </a:pPr>
            <a:r>
              <a:rPr lang="en-US"/>
              <a:t>Parent of Error is.......</a:t>
            </a:r>
          </a:p>
          <a:p>
            <a:pPr marL="457200" lvl="1" indent="0">
              <a:buNone/>
            </a:pPr>
            <a:r>
              <a:rPr lang="en-US"/>
              <a:t>A. Object</a:t>
            </a:r>
          </a:p>
          <a:p>
            <a:pPr marL="457200" lvl="1" indent="0">
              <a:buNone/>
            </a:pPr>
            <a:r>
              <a:rPr lang="en-US"/>
              <a:t>B. Collections</a:t>
            </a:r>
          </a:p>
          <a:p>
            <a:pPr marL="457200" lvl="1" indent="0">
              <a:buNone/>
            </a:pPr>
            <a:r>
              <a:rPr lang="en-US"/>
              <a:t>C. </a:t>
            </a:r>
            <a:r>
              <a:rPr lang="en-US" b="1"/>
              <a:t>Throwable </a:t>
            </a:r>
          </a:p>
          <a:p>
            <a:pPr marL="457200" lvl="1" indent="0">
              <a:buNone/>
            </a:pPr>
            <a:r>
              <a:rPr lang="en-US"/>
              <a:t>D. Exception</a:t>
            </a:r>
          </a:p>
          <a:p>
            <a:pPr marL="457200" lvl="1" indent="0">
              <a:buNone/>
            </a:pPr>
            <a:endParaRPr lang="en-US"/>
          </a:p>
          <a:p>
            <a:endParaRPr lang="en-IN"/>
          </a:p>
        </p:txBody>
      </p:sp>
    </p:spTree>
    <p:extLst>
      <p:ext uri="{BB962C8B-B14F-4D97-AF65-F5344CB8AC3E}">
        <p14:creationId xmlns:p14="http://schemas.microsoft.com/office/powerpoint/2010/main" val="2802275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BC115-B902-406B-AA3A-C4EA1798626B}"/>
              </a:ext>
            </a:extLst>
          </p:cNvPr>
          <p:cNvSpPr>
            <a:spLocks noGrp="1"/>
          </p:cNvSpPr>
          <p:nvPr>
            <p:ph type="title"/>
          </p:nvPr>
        </p:nvSpPr>
        <p:spPr/>
        <p:txBody>
          <a:bodyPr>
            <a:normAutofit fontScale="90000"/>
          </a:bodyPr>
          <a:lstStyle/>
          <a:p>
            <a:pPr algn="ctr"/>
            <a:br>
              <a:rPr lang="en-IN"/>
            </a:br>
            <a:br>
              <a:rPr lang="en-IN"/>
            </a:br>
            <a:br>
              <a:rPr lang="en-IN"/>
            </a:br>
            <a:br>
              <a:rPr lang="en-IN"/>
            </a:br>
            <a:br>
              <a:rPr lang="en-IN"/>
            </a:br>
            <a:br>
              <a:rPr lang="en-IN"/>
            </a:br>
            <a:br>
              <a:rPr lang="en-IN"/>
            </a:br>
            <a:br>
              <a:rPr lang="en-IN"/>
            </a:br>
            <a:br>
              <a:rPr lang="en-IN"/>
            </a:br>
            <a:r>
              <a:rPr lang="en-IN"/>
              <a:t>Thank you</a:t>
            </a:r>
          </a:p>
        </p:txBody>
      </p:sp>
    </p:spTree>
    <p:extLst>
      <p:ext uri="{BB962C8B-B14F-4D97-AF65-F5344CB8AC3E}">
        <p14:creationId xmlns:p14="http://schemas.microsoft.com/office/powerpoint/2010/main" val="2227662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F952-C0B8-4D5B-B34D-7DA781A61D29}"/>
              </a:ext>
            </a:extLst>
          </p:cNvPr>
          <p:cNvSpPr>
            <a:spLocks noGrp="1"/>
          </p:cNvSpPr>
          <p:nvPr>
            <p:ph type="title"/>
          </p:nvPr>
        </p:nvSpPr>
        <p:spPr/>
        <p:txBody>
          <a:bodyPr>
            <a:normAutofit fontScale="90000"/>
          </a:bodyPr>
          <a:lstStyle/>
          <a:p>
            <a:br>
              <a:rPr lang="en-US" sz="3600">
                <a:effectLst/>
              </a:rPr>
            </a:br>
            <a:r>
              <a:rPr lang="en-US" sz="4000">
                <a:effectLst/>
              </a:rPr>
              <a:t>Types of Exception</a:t>
            </a:r>
            <a:br>
              <a:rPr lang="en-US" b="1">
                <a:effectLst/>
              </a:rPr>
            </a:br>
            <a:endParaRPr lang="en-IN"/>
          </a:p>
        </p:txBody>
      </p:sp>
      <p:sp>
        <p:nvSpPr>
          <p:cNvPr id="3" name="Content Placeholder 2">
            <a:extLst>
              <a:ext uri="{FF2B5EF4-FFF2-40B4-BE49-F238E27FC236}">
                <a16:creationId xmlns:a16="http://schemas.microsoft.com/office/drawing/2014/main" id="{65E53556-370A-4617-94ED-9924993E2501}"/>
              </a:ext>
            </a:extLst>
          </p:cNvPr>
          <p:cNvSpPr>
            <a:spLocks noGrp="1"/>
          </p:cNvSpPr>
          <p:nvPr>
            <p:ph idx="1"/>
          </p:nvPr>
        </p:nvSpPr>
        <p:spPr/>
        <p:txBody>
          <a:bodyPr>
            <a:normAutofit/>
          </a:bodyPr>
          <a:lstStyle/>
          <a:p>
            <a:pPr marL="0" indent="0">
              <a:buNone/>
            </a:pPr>
            <a:r>
              <a:rPr lang="en-US" sz="2400">
                <a:effectLst/>
              </a:rPr>
              <a:t>There are mainly two types of exceptions: checked and unchecked where error is considered as unchecked exception. The sun microsystem says there are three types of exceptions: </a:t>
            </a:r>
          </a:p>
          <a:p>
            <a:r>
              <a:rPr lang="en-US" sz="2400">
                <a:effectLst/>
              </a:rPr>
              <a:t>Checked Exception</a:t>
            </a:r>
          </a:p>
          <a:p>
            <a:r>
              <a:rPr lang="en-US" sz="2400">
                <a:effectLst/>
              </a:rPr>
              <a:t>Unchecked Exception</a:t>
            </a:r>
          </a:p>
          <a:p>
            <a:r>
              <a:rPr lang="en-US" sz="2400">
                <a:effectLst/>
              </a:rPr>
              <a:t>Error</a:t>
            </a:r>
          </a:p>
          <a:p>
            <a:pPr marL="0" indent="0">
              <a:buNone/>
            </a:pPr>
            <a:r>
              <a:rPr lang="en-US" sz="2400" b="1"/>
              <a:t>Checked exceptions</a:t>
            </a:r>
            <a:r>
              <a:rPr lang="en-US" sz="2400"/>
              <a:t> − A checked exception is an exception that occurs at the compile time, these are also called as compile time exceptions. These exceptions cannot simply be ignored at the time of compilation, the programmer should take care of (handle) these exceptions</a:t>
            </a:r>
            <a:endParaRPr lang="en-US" sz="2400">
              <a:effectLst/>
            </a:endParaRPr>
          </a:p>
          <a:p>
            <a:endParaRPr lang="en-IN"/>
          </a:p>
        </p:txBody>
      </p:sp>
    </p:spTree>
    <p:extLst>
      <p:ext uri="{BB962C8B-B14F-4D97-AF65-F5344CB8AC3E}">
        <p14:creationId xmlns:p14="http://schemas.microsoft.com/office/powerpoint/2010/main" val="209785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8B862-7D50-419F-BCD4-846048AC0A34}"/>
              </a:ext>
            </a:extLst>
          </p:cNvPr>
          <p:cNvSpPr>
            <a:spLocks noGrp="1"/>
          </p:cNvSpPr>
          <p:nvPr>
            <p:ph type="title"/>
          </p:nvPr>
        </p:nvSpPr>
        <p:spPr/>
        <p:txBody>
          <a:bodyPr/>
          <a:lstStyle/>
          <a:p>
            <a:r>
              <a:rPr lang="en-US"/>
              <a:t>Types of Exception</a:t>
            </a:r>
            <a:endParaRPr lang="en-IN"/>
          </a:p>
        </p:txBody>
      </p:sp>
      <p:sp>
        <p:nvSpPr>
          <p:cNvPr id="3" name="Content Placeholder 2">
            <a:extLst>
              <a:ext uri="{FF2B5EF4-FFF2-40B4-BE49-F238E27FC236}">
                <a16:creationId xmlns:a16="http://schemas.microsoft.com/office/drawing/2014/main" id="{21B8EA2B-92AA-47F7-A600-D20D061100EB}"/>
              </a:ext>
            </a:extLst>
          </p:cNvPr>
          <p:cNvSpPr>
            <a:spLocks noGrp="1"/>
          </p:cNvSpPr>
          <p:nvPr>
            <p:ph idx="1"/>
          </p:nvPr>
        </p:nvSpPr>
        <p:spPr/>
        <p:txBody>
          <a:bodyPr>
            <a:normAutofit/>
          </a:bodyPr>
          <a:lstStyle/>
          <a:p>
            <a:pPr marL="0" indent="0">
              <a:buNone/>
            </a:pPr>
            <a:r>
              <a:rPr lang="en-US" sz="2400" b="1"/>
              <a:t>Unchecked exceptions</a:t>
            </a:r>
            <a:r>
              <a:rPr lang="en-US" sz="2400"/>
              <a:t> − An unchecked exception is an exception that occurs at the time of execution. These are also called as </a:t>
            </a:r>
            <a:r>
              <a:rPr lang="en-US" sz="2400" b="1"/>
              <a:t>Runtime Exceptions</a:t>
            </a:r>
            <a:r>
              <a:rPr lang="en-US" sz="2400"/>
              <a:t>. These include programming bugs, such as logic errors or improper use of an API. Runtime exceptions are ignored at the time of compilation.</a:t>
            </a:r>
          </a:p>
          <a:p>
            <a:pPr marL="0" indent="0">
              <a:buNone/>
            </a:pPr>
            <a:r>
              <a:rPr lang="en-US" sz="2400" b="1"/>
              <a:t>Errors</a:t>
            </a:r>
            <a:r>
              <a:rPr lang="en-US" sz="2400"/>
              <a:t> − These are not exceptions at all, but problems that arise beyond the control of the user or the programmer. Errors are typically ignored in your code because you can rarely do anything about an error. For example, if a stack overflow occurs, an error will arise. They are also ignored at the time of compilation.</a:t>
            </a:r>
          </a:p>
          <a:p>
            <a:pPr marL="0" indent="0">
              <a:buNone/>
            </a:pPr>
            <a:r>
              <a:rPr lang="en-US" sz="2400" b="1">
                <a:effectLst/>
              </a:rPr>
              <a:t>Common scenarios where exceptions may occur.</a:t>
            </a:r>
          </a:p>
          <a:p>
            <a:pPr marL="914400" lvl="1" indent="-457200">
              <a:buFont typeface="+mj-lt"/>
              <a:buAutoNum type="arabicPeriod"/>
            </a:pPr>
            <a:r>
              <a:rPr lang="en-US" sz="2000">
                <a:effectLst/>
              </a:rPr>
              <a:t>If we divide any number by zero, there occurs an </a:t>
            </a:r>
            <a:r>
              <a:rPr lang="en-US" sz="2000" err="1">
                <a:effectLst/>
              </a:rPr>
              <a:t>ArithmeticException</a:t>
            </a:r>
            <a:r>
              <a:rPr lang="en-US" sz="2000">
                <a:effectLst/>
              </a:rPr>
              <a:t>.</a:t>
            </a:r>
          </a:p>
          <a:p>
            <a:pPr marL="914400" lvl="1" indent="-457200">
              <a:buFont typeface="+mj-lt"/>
              <a:buAutoNum type="arabicPeriod"/>
            </a:pPr>
            <a:r>
              <a:rPr lang="en-US" sz="2000">
                <a:effectLst/>
              </a:rPr>
              <a:t>If you are inserting any value in the wrong index, it would result </a:t>
            </a:r>
            <a:r>
              <a:rPr lang="en-US" sz="2000" err="1">
                <a:effectLst/>
              </a:rPr>
              <a:t>ArrayIndexOutOfBoundsException</a:t>
            </a:r>
            <a:endParaRPr lang="en-US" sz="2000"/>
          </a:p>
          <a:p>
            <a:pPr marL="0" indent="0">
              <a:buNone/>
            </a:pPr>
            <a:endParaRPr lang="en-IN" sz="2400"/>
          </a:p>
        </p:txBody>
      </p:sp>
    </p:spTree>
    <p:extLst>
      <p:ext uri="{BB962C8B-B14F-4D97-AF65-F5344CB8AC3E}">
        <p14:creationId xmlns:p14="http://schemas.microsoft.com/office/powerpoint/2010/main" val="4229301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0538C-9CEE-4B2B-AAA1-4C3963B94AC5}"/>
              </a:ext>
            </a:extLst>
          </p:cNvPr>
          <p:cNvSpPr>
            <a:spLocks noGrp="1"/>
          </p:cNvSpPr>
          <p:nvPr>
            <p:ph type="title"/>
          </p:nvPr>
        </p:nvSpPr>
        <p:spPr/>
        <p:txBody>
          <a:bodyPr>
            <a:normAutofit/>
          </a:bodyPr>
          <a:lstStyle/>
          <a:p>
            <a:r>
              <a:rPr lang="en-IN" sz="3600"/>
              <a:t>Exception Handling</a:t>
            </a:r>
          </a:p>
        </p:txBody>
      </p:sp>
      <p:pic>
        <p:nvPicPr>
          <p:cNvPr id="9" name="Content Placeholder 8">
            <a:extLst>
              <a:ext uri="{FF2B5EF4-FFF2-40B4-BE49-F238E27FC236}">
                <a16:creationId xmlns:a16="http://schemas.microsoft.com/office/drawing/2014/main" id="{41E59419-0438-4A09-90A0-963648CD53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200" y="-1"/>
            <a:ext cx="10593600" cy="8200103"/>
          </a:xfrm>
        </p:spPr>
      </p:pic>
    </p:spTree>
    <p:extLst>
      <p:ext uri="{BB962C8B-B14F-4D97-AF65-F5344CB8AC3E}">
        <p14:creationId xmlns:p14="http://schemas.microsoft.com/office/powerpoint/2010/main" val="3645542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E5D7-4C39-4235-B2DE-87E39A3E4564}"/>
              </a:ext>
            </a:extLst>
          </p:cNvPr>
          <p:cNvSpPr>
            <a:spLocks noGrp="1"/>
          </p:cNvSpPr>
          <p:nvPr>
            <p:ph type="title"/>
          </p:nvPr>
        </p:nvSpPr>
        <p:spPr/>
        <p:txBody>
          <a:bodyPr/>
          <a:lstStyle/>
          <a:p>
            <a:br>
              <a:rPr lang="en-US" sz="3600"/>
            </a:br>
            <a:r>
              <a:rPr lang="en-US" sz="3600"/>
              <a:t>Exception Handling Mechanism</a:t>
            </a:r>
            <a:br>
              <a:rPr lang="en-US" b="1"/>
            </a:br>
            <a:endParaRPr lang="en-IN"/>
          </a:p>
        </p:txBody>
      </p:sp>
      <p:sp>
        <p:nvSpPr>
          <p:cNvPr id="3" name="Content Placeholder 2">
            <a:extLst>
              <a:ext uri="{FF2B5EF4-FFF2-40B4-BE49-F238E27FC236}">
                <a16:creationId xmlns:a16="http://schemas.microsoft.com/office/drawing/2014/main" id="{15407A77-2491-4955-9FE7-CD62F57E00F4}"/>
              </a:ext>
            </a:extLst>
          </p:cNvPr>
          <p:cNvSpPr>
            <a:spLocks noGrp="1"/>
          </p:cNvSpPr>
          <p:nvPr>
            <p:ph idx="1"/>
          </p:nvPr>
        </p:nvSpPr>
        <p:spPr/>
        <p:txBody>
          <a:bodyPr>
            <a:normAutofit/>
          </a:bodyPr>
          <a:lstStyle/>
          <a:p>
            <a:pPr marL="0" indent="0">
              <a:buNone/>
            </a:pPr>
            <a:r>
              <a:rPr lang="en-US" sz="2400"/>
              <a:t>In java, exception handling is done using five keywords,</a:t>
            </a:r>
          </a:p>
          <a:p>
            <a:r>
              <a:rPr lang="en-US" sz="2400" b="1"/>
              <a:t>try</a:t>
            </a:r>
            <a:endParaRPr lang="en-US" sz="2400"/>
          </a:p>
          <a:p>
            <a:r>
              <a:rPr lang="en-US" sz="2400" b="1"/>
              <a:t>catch</a:t>
            </a:r>
            <a:endParaRPr lang="en-US" sz="2400"/>
          </a:p>
          <a:p>
            <a:r>
              <a:rPr lang="en-US" sz="2400" b="1"/>
              <a:t>throw</a:t>
            </a:r>
            <a:endParaRPr lang="en-US" sz="2400"/>
          </a:p>
          <a:p>
            <a:r>
              <a:rPr lang="en-US" sz="2400" b="1"/>
              <a:t>throws</a:t>
            </a:r>
            <a:endParaRPr lang="en-US" sz="2400"/>
          </a:p>
          <a:p>
            <a:r>
              <a:rPr lang="en-US" sz="2400" b="1"/>
              <a:t>finally</a:t>
            </a:r>
            <a:endParaRPr lang="en-US" sz="2400"/>
          </a:p>
          <a:p>
            <a:pPr marL="0" indent="0">
              <a:buNone/>
            </a:pPr>
            <a:r>
              <a:rPr lang="en-US" sz="2400"/>
              <a:t>Exception handling is done by transferring the execution of a program to an appropriate exception handler when exception occurs.</a:t>
            </a:r>
          </a:p>
          <a:p>
            <a:endParaRPr lang="en-IN"/>
          </a:p>
        </p:txBody>
      </p:sp>
    </p:spTree>
    <p:extLst>
      <p:ext uri="{BB962C8B-B14F-4D97-AF65-F5344CB8AC3E}">
        <p14:creationId xmlns:p14="http://schemas.microsoft.com/office/powerpoint/2010/main" val="3586939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EA29B-95C3-4D4F-BC3D-7B74B395C62A}"/>
              </a:ext>
            </a:extLst>
          </p:cNvPr>
          <p:cNvSpPr>
            <a:spLocks noGrp="1"/>
          </p:cNvSpPr>
          <p:nvPr>
            <p:ph type="title"/>
          </p:nvPr>
        </p:nvSpPr>
        <p:spPr/>
        <p:txBody>
          <a:bodyPr/>
          <a:lstStyle/>
          <a:p>
            <a:r>
              <a:rPr lang="en-IN"/>
              <a:t>Built in exception</a:t>
            </a:r>
          </a:p>
        </p:txBody>
      </p:sp>
      <p:sp>
        <p:nvSpPr>
          <p:cNvPr id="3" name="Rectangle 2">
            <a:extLst>
              <a:ext uri="{FF2B5EF4-FFF2-40B4-BE49-F238E27FC236}">
                <a16:creationId xmlns:a16="http://schemas.microsoft.com/office/drawing/2014/main" id="{1924EE5E-A896-423E-9986-B0074CA3FBE6}"/>
              </a:ext>
            </a:extLst>
          </p:cNvPr>
          <p:cNvSpPr/>
          <p:nvPr/>
        </p:nvSpPr>
        <p:spPr>
          <a:xfrm>
            <a:off x="379200" y="1109152"/>
            <a:ext cx="11335722" cy="5078313"/>
          </a:xfrm>
          <a:prstGeom prst="rect">
            <a:avLst/>
          </a:prstGeom>
        </p:spPr>
        <p:txBody>
          <a:bodyPr wrap="square">
            <a:spAutoFit/>
          </a:bodyPr>
          <a:lstStyle/>
          <a:p>
            <a:pPr>
              <a:buFont typeface="+mj-lt"/>
              <a:buAutoNum type="arabicPeriod"/>
            </a:pPr>
            <a:r>
              <a:rPr lang="en-US" b="1"/>
              <a:t>Arithmetic Exception</a:t>
            </a:r>
            <a:br>
              <a:rPr lang="en-US"/>
            </a:br>
            <a:r>
              <a:rPr lang="en-US"/>
              <a:t>It is thrown when an exceptional condition has occurred in an arithmetic operation.</a:t>
            </a:r>
          </a:p>
          <a:p>
            <a:pPr>
              <a:buFont typeface="+mj-lt"/>
              <a:buAutoNum type="arabicPeriod"/>
            </a:pPr>
            <a:endParaRPr lang="en-US"/>
          </a:p>
          <a:p>
            <a:pPr>
              <a:buFont typeface="+mj-lt"/>
              <a:buAutoNum type="arabicPeriod"/>
            </a:pPr>
            <a:r>
              <a:rPr lang="en-US" b="1" err="1"/>
              <a:t>ArrayIndexOutOfBoundException</a:t>
            </a:r>
            <a:br>
              <a:rPr lang="en-US" b="1"/>
            </a:br>
            <a:r>
              <a:rPr lang="en-US"/>
              <a:t>It is thrown to indicate that an array has been accessed with an illegal index. The index is either negative or greater than or equal to the size of the array.</a:t>
            </a:r>
          </a:p>
          <a:p>
            <a:pPr>
              <a:buFont typeface="+mj-lt"/>
              <a:buAutoNum type="arabicPeriod"/>
            </a:pPr>
            <a:endParaRPr lang="en-US"/>
          </a:p>
          <a:p>
            <a:pPr>
              <a:buFont typeface="+mj-lt"/>
              <a:buAutoNum type="arabicPeriod"/>
            </a:pPr>
            <a:r>
              <a:rPr lang="en-US" b="1" err="1"/>
              <a:t>ClassNotFoundException</a:t>
            </a:r>
            <a:br>
              <a:rPr lang="en-US" b="1"/>
            </a:br>
            <a:r>
              <a:rPr lang="en-US"/>
              <a:t>This Exception is raised when we try to access a class whose definition is not found.</a:t>
            </a:r>
          </a:p>
          <a:p>
            <a:pPr>
              <a:buFont typeface="+mj-lt"/>
              <a:buAutoNum type="arabicPeriod"/>
            </a:pPr>
            <a:endParaRPr lang="en-US"/>
          </a:p>
          <a:p>
            <a:pPr>
              <a:buFont typeface="+mj-lt"/>
              <a:buAutoNum type="arabicPeriod"/>
            </a:pPr>
            <a:r>
              <a:rPr lang="en-US" b="1" err="1"/>
              <a:t>FileNotFoundException</a:t>
            </a:r>
            <a:br>
              <a:rPr lang="en-US" b="1"/>
            </a:br>
            <a:r>
              <a:rPr lang="en-US"/>
              <a:t>This Exception is raised when a file is not accessible or does not open.</a:t>
            </a:r>
          </a:p>
          <a:p>
            <a:pPr>
              <a:buFont typeface="+mj-lt"/>
              <a:buAutoNum type="arabicPeriod"/>
            </a:pPr>
            <a:endParaRPr lang="en-US"/>
          </a:p>
          <a:p>
            <a:pPr>
              <a:buFont typeface="+mj-lt"/>
              <a:buAutoNum type="arabicPeriod"/>
            </a:pPr>
            <a:r>
              <a:rPr lang="en-US" b="1" err="1"/>
              <a:t>IOException</a:t>
            </a:r>
            <a:br>
              <a:rPr lang="en-US" b="1"/>
            </a:br>
            <a:r>
              <a:rPr lang="en-US"/>
              <a:t>It is thrown when an input-output operation failed or interrupted.</a:t>
            </a:r>
          </a:p>
          <a:p>
            <a:pPr>
              <a:buFont typeface="+mj-lt"/>
              <a:buAutoNum type="arabicPeriod"/>
            </a:pPr>
            <a:endParaRPr lang="en-US"/>
          </a:p>
          <a:p>
            <a:pPr>
              <a:buFont typeface="+mj-lt"/>
              <a:buAutoNum type="arabicPeriod"/>
            </a:pPr>
            <a:r>
              <a:rPr lang="en-US" b="1" err="1"/>
              <a:t>InterruptedException</a:t>
            </a:r>
            <a:br>
              <a:rPr lang="en-US" b="1"/>
            </a:br>
            <a:r>
              <a:rPr lang="en-US"/>
              <a:t>It is thrown when a thread is waiting , sleeping , or doing some processing , and it is interrupted.</a:t>
            </a:r>
          </a:p>
        </p:txBody>
      </p:sp>
    </p:spTree>
    <p:extLst>
      <p:ext uri="{BB962C8B-B14F-4D97-AF65-F5344CB8AC3E}">
        <p14:creationId xmlns:p14="http://schemas.microsoft.com/office/powerpoint/2010/main" val="4246354008"/>
      </p:ext>
    </p:extLst>
  </p:cSld>
  <p:clrMapOvr>
    <a:masterClrMapping/>
  </p:clrMapOvr>
</p:sld>
</file>

<file path=ppt/theme/theme1.xml><?xml version="1.0" encoding="utf-8"?>
<a:theme xmlns:a="http://schemas.openxmlformats.org/drawingml/2006/main" name="1_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4A489A-B1E4-4FFD-9E42-F8B2AFBB9EED}">
  <ds:schemaRefs>
    <ds:schemaRef ds:uri="1fcd362b-ec50-414c-a291-ddeaeb4af02a"/>
    <ds:schemaRef ds:uri="50ced326-0e90-4638-b860-7f0b02fbcf9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BF7B278-3F4A-43D9-991F-B73A327CD39D}">
  <ds:schemaRefs>
    <ds:schemaRef ds:uri="c3b8ee88-930b-45c7-a757-1a9ff20baf66"/>
    <ds:schemaRef ds:uri="d3f9b73f-cbda-4b62-9516-c1ce5c27c8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50DC002-6110-4301-8A3C-572D7AD3993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45</Slides>
  <Notes>0</Notes>
  <HiddenSlides>0</HiddenSlide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1_Office Theme</vt:lpstr>
      <vt:lpstr>2_HCL Template</vt:lpstr>
      <vt:lpstr>PowerPoint Presentation</vt:lpstr>
      <vt:lpstr>Agenda</vt:lpstr>
      <vt:lpstr>Prerequisites</vt:lpstr>
      <vt:lpstr>Introduction</vt:lpstr>
      <vt:lpstr> Types of Exception </vt:lpstr>
      <vt:lpstr>Types of Exception</vt:lpstr>
      <vt:lpstr>Exception Handling</vt:lpstr>
      <vt:lpstr> Exception Handling Mechanism </vt:lpstr>
      <vt:lpstr>Built in exception</vt:lpstr>
      <vt:lpstr>Built in exception</vt:lpstr>
      <vt:lpstr>Examples of Built-in Exception:</vt:lpstr>
      <vt:lpstr>Null Pointer Exception </vt:lpstr>
      <vt:lpstr>String Index Out Of Bounds exception</vt:lpstr>
      <vt:lpstr>FILE NOT FOUND EXCEPTION</vt:lpstr>
      <vt:lpstr>NUMBER FORMAT EXCEPTION</vt:lpstr>
      <vt:lpstr>Arrays Index out of bounds exception</vt:lpstr>
      <vt:lpstr>EXCEPTION EXAMPLE</vt:lpstr>
      <vt:lpstr>MULTIPLE CATCH BLOCKS</vt:lpstr>
      <vt:lpstr>MULTIPLE CATCH BLOCKS</vt:lpstr>
      <vt:lpstr>NESTED TRY EXAMPLE</vt:lpstr>
      <vt:lpstr>finally block</vt:lpstr>
      <vt:lpstr>FINALLY EXAMPLE</vt:lpstr>
      <vt:lpstr>throw keyword</vt:lpstr>
      <vt:lpstr>Throws Keyword</vt:lpstr>
      <vt:lpstr>Throws keyword</vt:lpstr>
      <vt:lpstr>Throws example</vt:lpstr>
      <vt:lpstr>Difference between throw and throws </vt:lpstr>
      <vt:lpstr>User Defined Exception</vt:lpstr>
      <vt:lpstr>User Defined Exception</vt:lpstr>
      <vt:lpstr>User Defined Exception</vt:lpstr>
      <vt:lpstr>User Defined Exception</vt:lpstr>
      <vt:lpstr>MEMORY MANAGEMENT INTRODUCTION</vt:lpstr>
      <vt:lpstr>Important terms :</vt:lpstr>
      <vt:lpstr>Ways to make an object eligible for GC</vt:lpstr>
      <vt:lpstr>How to make object eligible for garbage collection  </vt:lpstr>
      <vt:lpstr>Example</vt:lpstr>
      <vt:lpstr>Finalization</vt:lpstr>
      <vt:lpstr>Finalization</vt:lpstr>
      <vt:lpstr>Example</vt:lpstr>
      <vt:lpstr>Quiz</vt:lpstr>
      <vt:lpstr>Quiz</vt:lpstr>
      <vt:lpstr>Quiz</vt:lpstr>
      <vt:lpstr>Quiz</vt:lpstr>
      <vt:lpstr>Quiz</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Exception Handling</dc:title>
  <dc:creator>G Revathi</dc:creator>
  <cp:revision>1</cp:revision>
  <dcterms:created xsi:type="dcterms:W3CDTF">2017-11-13T09:11:58Z</dcterms:created>
  <dcterms:modified xsi:type="dcterms:W3CDTF">2021-07-06T15:38:26Z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TitusGUID">
    <vt:lpwstr>a04071f0-01d6-4c39-9889-4cc341d51dd7</vt:lpwstr>
  </property>
  <property fmtid="{D5CDD505-2E9C-101B-9397-08002B2CF9AE}" pid="4" name="HCLClassification">
    <vt:lpwstr>HCL_Cla5s_1nt3rnal</vt:lpwstr>
  </property>
  <property fmtid="{D5CDD505-2E9C-101B-9397-08002B2CF9AE}" pid="5" name="HCL_Cla5s_D6">
    <vt:lpwstr>False</vt:lpwstr>
  </property>
  <property fmtid="{D5CDD505-2E9C-101B-9397-08002B2CF9AE}" pid="6" name="HCLClassD6">
    <vt:lpwstr>False</vt:lpwstr>
  </property>
  <property fmtid="{D5CDD505-2E9C-101B-9397-08002B2CF9AE}" pid="7" name="MSIP_Label_0a23ef02-6db2-48db-ad71-4f0b889aac99_Enabled">
    <vt:lpwstr>true</vt:lpwstr>
  </property>
  <property fmtid="{D5CDD505-2E9C-101B-9397-08002B2CF9AE}" pid="8" name="MSIP_Label_0a23ef02-6db2-48db-ad71-4f0b889aac99_SetDate">
    <vt:lpwstr>2021-05-03T18:15:28Z</vt:lpwstr>
  </property>
  <property fmtid="{D5CDD505-2E9C-101B-9397-08002B2CF9AE}" pid="9" name="MSIP_Label_0a23ef02-6db2-48db-ad71-4f0b889aac99_Method">
    <vt:lpwstr>Privileged</vt:lpwstr>
  </property>
  <property fmtid="{D5CDD505-2E9C-101B-9397-08002B2CF9AE}" pid="10" name="MSIP_Label_0a23ef02-6db2-48db-ad71-4f0b889aac99_Name">
    <vt:lpwstr>General</vt:lpwstr>
  </property>
  <property fmtid="{D5CDD505-2E9C-101B-9397-08002B2CF9AE}" pid="11" name="MSIP_Label_0a23ef02-6db2-48db-ad71-4f0b889aac99_SiteId">
    <vt:lpwstr>189de737-c93a-4f5a-8b68-6f4ca9941912</vt:lpwstr>
  </property>
  <property fmtid="{D5CDD505-2E9C-101B-9397-08002B2CF9AE}" pid="12" name="MSIP_Label_0a23ef02-6db2-48db-ad71-4f0b889aac99_ActionId">
    <vt:lpwstr>f8a4d03c-5fce-43bf-98d8-117cba9c0185</vt:lpwstr>
  </property>
  <property fmtid="{D5CDD505-2E9C-101B-9397-08002B2CF9AE}" pid="13" name="MSIP_Label_0a23ef02-6db2-48db-ad71-4f0b889aac99_ContentBits">
    <vt:lpwstr>4</vt:lpwstr>
  </property>
  <property fmtid="{D5CDD505-2E9C-101B-9397-08002B2CF9AE}" pid="14" name="ClassificationWatermarkLocations">
    <vt:lpwstr>Office Theme:8\1_Office Theme:5\2_HCL Template:4</vt:lpwstr>
  </property>
  <property fmtid="{D5CDD505-2E9C-101B-9397-08002B2CF9AE}" pid="15" name="ClassificationWatermarkText">
    <vt:lpwstr>Confidential</vt:lpwstr>
  </property>
</Properties>
</file>